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1"/>
  </p:notesMasterIdLst>
  <p:sldIdLst>
    <p:sldId id="256" r:id="rId2"/>
    <p:sldId id="263" r:id="rId3"/>
    <p:sldId id="325" r:id="rId4"/>
    <p:sldId id="349" r:id="rId5"/>
    <p:sldId id="351" r:id="rId6"/>
    <p:sldId id="330" r:id="rId7"/>
    <p:sldId id="291" r:id="rId8"/>
    <p:sldId id="262" r:id="rId9"/>
    <p:sldId id="350" r:id="rId10"/>
    <p:sldId id="340" r:id="rId11"/>
    <p:sldId id="343" r:id="rId12"/>
    <p:sldId id="341" r:id="rId13"/>
    <p:sldId id="342" r:id="rId14"/>
    <p:sldId id="344" r:id="rId15"/>
    <p:sldId id="345" r:id="rId16"/>
    <p:sldId id="346" r:id="rId17"/>
    <p:sldId id="347" r:id="rId18"/>
    <p:sldId id="338" r:id="rId19"/>
    <p:sldId id="348" r:id="rId20"/>
  </p:sldIdLst>
  <p:sldSz cx="9144000" cy="5143500" type="screen16x9"/>
  <p:notesSz cx="5143500" cy="9144000"/>
  <p:embeddedFontLst>
    <p:embeddedFont>
      <p:font typeface="Manrope" pitchFamily="2" charset="0"/>
      <p:regular r:id="rId22"/>
      <p:bold r:id="rId23"/>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BE5D6"/>
    <a:srgbClr val="FD7E14"/>
    <a:srgbClr val="FFFFFF"/>
    <a:srgbClr val="FFBDAB"/>
    <a:srgbClr val="A7C4FF"/>
    <a:srgbClr val="692077"/>
    <a:srgbClr val="FF6A43"/>
    <a:srgbClr val="FFD966"/>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7150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Good morning ladies and gentlemen, I am Lee Wei Song, team leader of ABLEs.</a:t>
            </a: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053883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03098-901D-A623-0049-0B1463C471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4D8CEB-8AA2-3720-60B8-756DD3F25B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E19502-4F22-275C-E949-1CD99C3C690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3E1F1D-5B22-CF44-F649-D895814C6D94}"/>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921772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r>
              <a:rPr lang="en-MY"/>
              <a:t>They are the blinds and visually impaired individuals who often failed to understand the content of online videos, not to mention enjoying it. For blinds, they need audio descriptions to get better understanding on the content of video. </a:t>
            </a:r>
          </a:p>
        </p:txBody>
      </p:sp>
    </p:spTree>
    <p:extLst>
      <p:ext uri="{BB962C8B-B14F-4D97-AF65-F5344CB8AC3E}">
        <p14:creationId xmlns:p14="http://schemas.microsoft.com/office/powerpoint/2010/main" val="3045886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94380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At Enjoyable, we're making video accessible to the blind with AI audio description.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r>
              <a:rPr lang="en-MY"/>
              <a:t>That’s all from us, thank you everyone, have a nice day!</a:t>
            </a:r>
          </a:p>
        </p:txBody>
      </p:sp>
    </p:spTree>
    <p:extLst>
      <p:ext uri="{BB962C8B-B14F-4D97-AF65-F5344CB8AC3E}">
        <p14:creationId xmlns:p14="http://schemas.microsoft.com/office/powerpoint/2010/main" val="2788926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endParaRPr lang="en-MY" dirty="0"/>
          </a:p>
        </p:txBody>
      </p:sp>
    </p:spTree>
    <p:extLst>
      <p:ext uri="{BB962C8B-B14F-4D97-AF65-F5344CB8AC3E}">
        <p14:creationId xmlns:p14="http://schemas.microsoft.com/office/powerpoint/2010/main" val="3016124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9041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figma.com/proto/OsPTsVhqHyUo1Ubggc55cK/ZakatChain?node-id=0-1&amp;t=vBWnpHgZtbfsuEwD-1"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6554258" y="116167"/>
            <a:ext cx="238125" cy="238125"/>
          </a:xfrm>
          <a:prstGeom prst="roundRect">
            <a:avLst>
              <a:gd name="adj" fmla="val -384000"/>
            </a:avLst>
          </a:prstGeom>
          <a:solidFill>
            <a:srgbClr val="FF6A43"/>
          </a:solidFill>
          <a:ln/>
        </p:spPr>
        <p:txBody>
          <a:bodyPr/>
          <a:lstStyle/>
          <a:p>
            <a:endParaRPr lang="en-MY"/>
          </a:p>
        </p:txBody>
      </p:sp>
      <p:sp>
        <p:nvSpPr>
          <p:cNvPr id="4" name="Shape 1"/>
          <p:cNvSpPr/>
          <p:nvPr/>
        </p:nvSpPr>
        <p:spPr>
          <a:xfrm>
            <a:off x="5724019" y="1078123"/>
            <a:ext cx="1190625" cy="1190625"/>
          </a:xfrm>
          <a:prstGeom prst="ellipse">
            <a:avLst/>
          </a:prstGeom>
          <a:solidFill>
            <a:srgbClr val="103DAD"/>
          </a:solidFill>
          <a:ln/>
        </p:spPr>
        <p:txBody>
          <a:bodyPr/>
          <a:lstStyle/>
          <a:p>
            <a:endParaRPr lang="en-MY"/>
          </a:p>
        </p:txBody>
      </p:sp>
      <p:sp>
        <p:nvSpPr>
          <p:cNvPr id="5" name="Text 2"/>
          <p:cNvSpPr/>
          <p:nvPr/>
        </p:nvSpPr>
        <p:spPr>
          <a:xfrm>
            <a:off x="367591" y="2623027"/>
            <a:ext cx="5603307" cy="1676359"/>
          </a:xfrm>
          <a:prstGeom prst="rect">
            <a:avLst/>
          </a:prstGeom>
          <a:noFill/>
          <a:ln/>
        </p:spPr>
        <p:txBody>
          <a:bodyPr wrap="square" lIns="0" tIns="0" rIns="0" bIns="0" rtlCol="0" anchor="b"/>
          <a:lstStyle/>
          <a:p>
            <a:pPr algn="l"/>
            <a:r>
              <a:rPr lang="en-US" sz="7800" b="1" kern="0" spc="-24" dirty="0" err="1">
                <a:solidFill>
                  <a:srgbClr val="000000"/>
                </a:solidFill>
                <a:latin typeface="Manrope" pitchFamily="2" charset="0"/>
                <a:ea typeface="+mn-lt"/>
                <a:cs typeface="+mn-lt"/>
              </a:rPr>
              <a:t>Zakat</a:t>
            </a:r>
            <a:r>
              <a:rPr lang="en-US" sz="7800" b="1" kern="0" spc="-24" dirty="0" err="1">
                <a:solidFill>
                  <a:srgbClr val="FD7E14"/>
                </a:solidFill>
                <a:latin typeface="Manrope" pitchFamily="2" charset="0"/>
                <a:ea typeface="+mn-lt"/>
                <a:cs typeface="+mn-lt"/>
              </a:rPr>
              <a:t>Chain</a:t>
            </a:r>
            <a:endParaRPr lang="en-US" sz="7800" dirty="0">
              <a:solidFill>
                <a:srgbClr val="FD7E14"/>
              </a:solidFill>
              <a:latin typeface="Manrope" pitchFamily="2" charset="0"/>
              <a:cs typeface="Calibri" panose="020F0502020204030204"/>
            </a:endParaRPr>
          </a:p>
        </p:txBody>
      </p:sp>
      <p:pic>
        <p:nvPicPr>
          <p:cNvPr id="6" name="Image 0"/>
          <p:cNvPicPr>
            <a:picLocks noChangeAspect="1"/>
          </p:cNvPicPr>
          <p:nvPr/>
        </p:nvPicPr>
        <p:blipFill>
          <a:blip r:embed="rId3"/>
          <a:srcRect l="5057" r="5057"/>
          <a:stretch/>
        </p:blipFill>
        <p:spPr>
          <a:xfrm>
            <a:off x="6076912" y="237456"/>
            <a:ext cx="2827281" cy="4667058"/>
          </a:xfrm>
          <a:prstGeom prst="rect">
            <a:avLst/>
          </a:prstGeom>
        </p:spPr>
      </p:pic>
      <p:sp>
        <p:nvSpPr>
          <p:cNvPr id="7" name="Shape 3"/>
          <p:cNvSpPr/>
          <p:nvPr/>
        </p:nvSpPr>
        <p:spPr>
          <a:xfrm>
            <a:off x="8429624" y="489"/>
            <a:ext cx="476250" cy="476250"/>
          </a:xfrm>
          <a:prstGeom prst="ellipse">
            <a:avLst/>
          </a:prstGeom>
          <a:solidFill>
            <a:srgbClr val="FFD458"/>
          </a:solidFill>
          <a:ln/>
        </p:spPr>
        <p:txBody>
          <a:bodyPr/>
          <a:lstStyle/>
          <a:p>
            <a:endParaRPr lang="en-MY"/>
          </a:p>
        </p:txBody>
      </p:sp>
      <p:sp>
        <p:nvSpPr>
          <p:cNvPr id="8" name="Shape 4"/>
          <p:cNvSpPr/>
          <p:nvPr/>
        </p:nvSpPr>
        <p:spPr>
          <a:xfrm>
            <a:off x="8681368" y="479900"/>
            <a:ext cx="1190625" cy="1190625"/>
          </a:xfrm>
          <a:prstGeom prst="roundRect">
            <a:avLst>
              <a:gd name="adj" fmla="val -76800"/>
            </a:avLst>
          </a:prstGeom>
          <a:solidFill>
            <a:srgbClr val="3F9AF7"/>
          </a:solidFill>
          <a:ln/>
        </p:spPr>
        <p:txBody>
          <a:bodyPr/>
          <a:lstStyle/>
          <a:p>
            <a:endParaRPr lang="en-MY"/>
          </a:p>
        </p:txBody>
      </p:sp>
      <p:sp>
        <p:nvSpPr>
          <p:cNvPr id="9" name="Shape 5"/>
          <p:cNvSpPr/>
          <p:nvPr/>
        </p:nvSpPr>
        <p:spPr>
          <a:xfrm>
            <a:off x="6828744" y="4471082"/>
            <a:ext cx="1190625" cy="1190625"/>
          </a:xfrm>
          <a:prstGeom prst="ellipse">
            <a:avLst/>
          </a:prstGeom>
          <a:solidFill>
            <a:srgbClr val="4A4EDC"/>
          </a:solidFill>
          <a:ln/>
        </p:spPr>
        <p:txBody>
          <a:bodyPr/>
          <a:lstStyle/>
          <a:p>
            <a:endParaRPr lang="en-MY"/>
          </a:p>
        </p:txBody>
      </p:sp>
      <p:sp>
        <p:nvSpPr>
          <p:cNvPr id="10" name="Shape 6"/>
          <p:cNvSpPr/>
          <p:nvPr/>
        </p:nvSpPr>
        <p:spPr>
          <a:xfrm>
            <a:off x="6757009" y="4197168"/>
            <a:ext cx="476250" cy="476250"/>
          </a:xfrm>
          <a:prstGeom prst="roundRect">
            <a:avLst>
              <a:gd name="adj" fmla="val -192000"/>
            </a:avLst>
          </a:prstGeom>
          <a:solidFill>
            <a:srgbClr val="FF8A01"/>
          </a:solidFill>
          <a:ln/>
        </p:spPr>
        <p:txBody>
          <a:bodyPr/>
          <a:lstStyle/>
          <a:p>
            <a:endParaRPr lang="en-MY"/>
          </a:p>
        </p:txBody>
      </p:sp>
      <p:sp>
        <p:nvSpPr>
          <p:cNvPr id="2" name="TextBox 1">
            <a:extLst>
              <a:ext uri="{FF2B5EF4-FFF2-40B4-BE49-F238E27FC236}">
                <a16:creationId xmlns:a16="http://schemas.microsoft.com/office/drawing/2014/main" id="{90332777-96E9-D31B-817C-0EE11D7D38F3}"/>
              </a:ext>
            </a:extLst>
          </p:cNvPr>
          <p:cNvSpPr txBox="1"/>
          <p:nvPr/>
        </p:nvSpPr>
        <p:spPr>
          <a:xfrm>
            <a:off x="337870" y="4197168"/>
            <a:ext cx="539899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MY" sz="1600" spc="-24" dirty="0">
                <a:latin typeface="Manrope"/>
              </a:rPr>
              <a:t>Transparent, </a:t>
            </a:r>
            <a:r>
              <a:rPr lang="en-MY" sz="1600" spc="-24" dirty="0" err="1">
                <a:latin typeface="Manrope"/>
              </a:rPr>
              <a:t>Trustless</a:t>
            </a:r>
            <a:r>
              <a:rPr lang="en-MY" sz="1600" spc="-24" dirty="0">
                <a:latin typeface="Manrope"/>
              </a:rPr>
              <a:t> Charity for the Ummah</a:t>
            </a:r>
            <a:endParaRPr lang="en-US" sz="1600" spc="-24" dirty="0">
              <a:latin typeface="Manrope"/>
            </a:endParaRPr>
          </a:p>
        </p:txBody>
      </p:sp>
      <p:sp>
        <p:nvSpPr>
          <p:cNvPr id="12" name="Text 7">
            <a:extLst>
              <a:ext uri="{FF2B5EF4-FFF2-40B4-BE49-F238E27FC236}">
                <a16:creationId xmlns:a16="http://schemas.microsoft.com/office/drawing/2014/main" id="{6BAF5DE0-B009-36D4-DF3D-BF87BD539ECA}"/>
              </a:ext>
            </a:extLst>
          </p:cNvPr>
          <p:cNvSpPr/>
          <p:nvPr/>
        </p:nvSpPr>
        <p:spPr>
          <a:xfrm>
            <a:off x="474315" y="478313"/>
            <a:ext cx="1904927" cy="152403"/>
          </a:xfrm>
          <a:prstGeom prst="rect">
            <a:avLst/>
          </a:prstGeom>
          <a:noFill/>
          <a:ln/>
        </p:spPr>
        <p:txBody>
          <a:bodyPr wrap="square" lIns="0" tIns="0" rIns="0" bIns="0" rtlCol="0" anchor="t"/>
          <a:lstStyle/>
          <a:p>
            <a:pPr algn="l">
              <a:lnSpc>
                <a:spcPts val="1200"/>
              </a:lnSpc>
            </a:pPr>
            <a:r>
              <a:rPr lang="en-US" altLang="zh-CN" sz="800" b="1" kern="0" spc="240" dirty="0" err="1">
                <a:solidFill>
                  <a:srgbClr val="7B8193"/>
                </a:solidFill>
                <a:latin typeface="Manrope" pitchFamily="34" charset="0"/>
                <a:ea typeface="Manrope" pitchFamily="34" charset="-122"/>
                <a:cs typeface="Manrope" pitchFamily="34" charset="-120"/>
              </a:rPr>
              <a:t>ables.com.my</a:t>
            </a:r>
            <a:endParaRPr lang="en-US" sz="750" dirty="0"/>
          </a:p>
        </p:txBody>
      </p:sp>
      <p:sp>
        <p:nvSpPr>
          <p:cNvPr id="15" name="Text 8">
            <a:extLst>
              <a:ext uri="{FF2B5EF4-FFF2-40B4-BE49-F238E27FC236}">
                <a16:creationId xmlns:a16="http://schemas.microsoft.com/office/drawing/2014/main" id="{AD4FCC02-F73E-424E-9A20-58554E1580B8}"/>
              </a:ext>
            </a:extLst>
          </p:cNvPr>
          <p:cNvSpPr/>
          <p:nvPr/>
        </p:nvSpPr>
        <p:spPr>
          <a:xfrm>
            <a:off x="3713757" y="478313"/>
            <a:ext cx="1905000" cy="152403"/>
          </a:xfrm>
          <a:prstGeom prst="rect">
            <a:avLst/>
          </a:prstGeom>
          <a:noFill/>
          <a:ln/>
        </p:spPr>
        <p:txBody>
          <a:bodyPr wrap="square" lIns="0" tIns="0" rIns="0" bIns="0" rtlCol="0" anchor="t"/>
          <a:lstStyle/>
          <a:p>
            <a:pPr algn="r">
              <a:lnSpc>
                <a:spcPts val="1200"/>
              </a:lnSpc>
            </a:pPr>
            <a:r>
              <a:rPr lang="en-US" sz="800" b="1" kern="0" spc="240" dirty="0">
                <a:solidFill>
                  <a:srgbClr val="7B8193"/>
                </a:solidFill>
                <a:latin typeface="Manrope" pitchFamily="34" charset="0"/>
                <a:ea typeface="Manrope" pitchFamily="34" charset="-122"/>
                <a:cs typeface="Manrope" pitchFamily="34" charset="-120"/>
              </a:rPr>
              <a:t>Apr 2025</a:t>
            </a:r>
            <a:endParaRPr lang="en-US" sz="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 system&#10;&#10;AI-generated content may be incorrect.">
            <a:extLst>
              <a:ext uri="{FF2B5EF4-FFF2-40B4-BE49-F238E27FC236}">
                <a16:creationId xmlns:a16="http://schemas.microsoft.com/office/drawing/2014/main" id="{85A69271-83A2-F2E9-9DCB-4FD968A34321}"/>
              </a:ext>
            </a:extLst>
          </p:cNvPr>
          <p:cNvPicPr>
            <a:picLocks noChangeAspect="1"/>
          </p:cNvPicPr>
          <p:nvPr/>
        </p:nvPicPr>
        <p:blipFill>
          <a:blip r:embed="rId2"/>
          <a:stretch>
            <a:fillRect/>
          </a:stretch>
        </p:blipFill>
        <p:spPr>
          <a:xfrm>
            <a:off x="0" y="212"/>
            <a:ext cx="9144000" cy="5143075"/>
          </a:xfrm>
          <a:prstGeom prst="rect">
            <a:avLst/>
          </a:prstGeom>
        </p:spPr>
      </p:pic>
    </p:spTree>
    <p:extLst>
      <p:ext uri="{BB962C8B-B14F-4D97-AF65-F5344CB8AC3E}">
        <p14:creationId xmlns:p14="http://schemas.microsoft.com/office/powerpoint/2010/main" val="2568599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552AE1-B385-8A21-111C-8514E0C053BB}"/>
              </a:ext>
            </a:extLst>
          </p:cNvPr>
          <p:cNvSpPr txBox="1"/>
          <p:nvPr/>
        </p:nvSpPr>
        <p:spPr>
          <a:xfrm>
            <a:off x="447674" y="378619"/>
            <a:ext cx="4051109" cy="369332"/>
          </a:xfrm>
          <a:prstGeom prst="rect">
            <a:avLst/>
          </a:prstGeom>
          <a:noFill/>
        </p:spPr>
        <p:txBody>
          <a:bodyPr wrap="none" rtlCol="0">
            <a:spAutoFit/>
          </a:bodyPr>
          <a:lstStyle/>
          <a:p>
            <a:r>
              <a:rPr lang="en-US" altLang="zh-CN" b="1" dirty="0" err="1">
                <a:latin typeface="Manrope" pitchFamily="2" charset="0"/>
              </a:rPr>
              <a:t>ZakatChain</a:t>
            </a:r>
            <a:r>
              <a:rPr lang="en-US" altLang="zh-CN" b="1" dirty="0">
                <a:latin typeface="Manrope" pitchFamily="2" charset="0"/>
              </a:rPr>
              <a:t> – Figma Prototype Link</a:t>
            </a:r>
            <a:endParaRPr lang="en-MY" b="1" dirty="0">
              <a:latin typeface="Manrope" pitchFamily="2" charset="0"/>
            </a:endParaRPr>
          </a:p>
        </p:txBody>
      </p:sp>
      <p:pic>
        <p:nvPicPr>
          <p:cNvPr id="4" name="Picture 3">
            <a:extLst>
              <a:ext uri="{FF2B5EF4-FFF2-40B4-BE49-F238E27FC236}">
                <a16:creationId xmlns:a16="http://schemas.microsoft.com/office/drawing/2014/main" id="{F781CFD5-901C-1B55-9C40-DE46355A9234}"/>
              </a:ext>
            </a:extLst>
          </p:cNvPr>
          <p:cNvPicPr>
            <a:picLocks noChangeAspect="1"/>
          </p:cNvPicPr>
          <p:nvPr/>
        </p:nvPicPr>
        <p:blipFill>
          <a:blip r:embed="rId2"/>
          <a:stretch>
            <a:fillRect/>
          </a:stretch>
        </p:blipFill>
        <p:spPr>
          <a:xfrm>
            <a:off x="2791758" y="1013245"/>
            <a:ext cx="3414049" cy="3311831"/>
          </a:xfrm>
          <a:prstGeom prst="rect">
            <a:avLst/>
          </a:prstGeom>
        </p:spPr>
      </p:pic>
      <p:sp>
        <p:nvSpPr>
          <p:cNvPr id="8" name="TextBox 7">
            <a:extLst>
              <a:ext uri="{FF2B5EF4-FFF2-40B4-BE49-F238E27FC236}">
                <a16:creationId xmlns:a16="http://schemas.microsoft.com/office/drawing/2014/main" id="{9199DAA2-F3CA-7064-C9F3-9BADCD25F80C}"/>
              </a:ext>
            </a:extLst>
          </p:cNvPr>
          <p:cNvSpPr txBox="1"/>
          <p:nvPr/>
        </p:nvSpPr>
        <p:spPr>
          <a:xfrm>
            <a:off x="864870" y="4374926"/>
            <a:ext cx="7414260" cy="430887"/>
          </a:xfrm>
          <a:prstGeom prst="rect">
            <a:avLst/>
          </a:prstGeom>
          <a:noFill/>
        </p:spPr>
        <p:txBody>
          <a:bodyPr wrap="square">
            <a:spAutoFit/>
          </a:bodyPr>
          <a:lstStyle/>
          <a:p>
            <a:pPr algn="ctr"/>
            <a:r>
              <a:rPr lang="en-MY" sz="1100" dirty="0">
                <a:latin typeface="Manrope" pitchFamily="2" charset="0"/>
                <a:hlinkClick r:id="rId3"/>
              </a:rPr>
              <a:t>https://</a:t>
            </a:r>
            <a:r>
              <a:rPr lang="en-MY" sz="1100" dirty="0" err="1">
                <a:latin typeface="Manrope" pitchFamily="2" charset="0"/>
                <a:hlinkClick r:id="rId3"/>
              </a:rPr>
              <a:t>www.figma.com</a:t>
            </a:r>
            <a:r>
              <a:rPr lang="en-MY" sz="1100" dirty="0">
                <a:latin typeface="Manrope" pitchFamily="2" charset="0"/>
                <a:hlinkClick r:id="rId3"/>
              </a:rPr>
              <a:t>/proto/</a:t>
            </a:r>
            <a:r>
              <a:rPr lang="en-MY" sz="1100" dirty="0" err="1">
                <a:latin typeface="Manrope" pitchFamily="2" charset="0"/>
                <a:hlinkClick r:id="rId3"/>
              </a:rPr>
              <a:t>OsPTsVhqHyUo1Ubggc55cK</a:t>
            </a:r>
            <a:r>
              <a:rPr lang="en-MY" sz="1100" dirty="0">
                <a:latin typeface="Manrope" pitchFamily="2" charset="0"/>
                <a:hlinkClick r:id="rId3"/>
              </a:rPr>
              <a:t>/</a:t>
            </a:r>
            <a:r>
              <a:rPr lang="en-MY" sz="1100" dirty="0" err="1">
                <a:latin typeface="Manrope" pitchFamily="2" charset="0"/>
                <a:hlinkClick r:id="rId3"/>
              </a:rPr>
              <a:t>ZakatChain?node-id</a:t>
            </a:r>
            <a:r>
              <a:rPr lang="en-MY" sz="1100" dirty="0">
                <a:latin typeface="Manrope" pitchFamily="2" charset="0"/>
                <a:hlinkClick r:id="rId3"/>
              </a:rPr>
              <a:t>=</a:t>
            </a:r>
            <a:r>
              <a:rPr lang="en-MY" sz="1100" dirty="0" err="1">
                <a:latin typeface="Manrope" pitchFamily="2" charset="0"/>
                <a:hlinkClick r:id="rId3"/>
              </a:rPr>
              <a:t>0-1&amp;t</a:t>
            </a:r>
            <a:r>
              <a:rPr lang="en-MY" sz="1100" dirty="0">
                <a:latin typeface="Manrope" pitchFamily="2" charset="0"/>
                <a:hlinkClick r:id="rId3"/>
              </a:rPr>
              <a:t>=</a:t>
            </a:r>
            <a:r>
              <a:rPr lang="en-MY" sz="1100" dirty="0" err="1">
                <a:latin typeface="Manrope" pitchFamily="2" charset="0"/>
                <a:hlinkClick r:id="rId3"/>
              </a:rPr>
              <a:t>vBWnpHgZtbfsuEwD</a:t>
            </a:r>
            <a:r>
              <a:rPr lang="en-MY" sz="1100" dirty="0">
                <a:latin typeface="Manrope" pitchFamily="2" charset="0"/>
                <a:hlinkClick r:id="rId3"/>
              </a:rPr>
              <a:t>-1</a:t>
            </a:r>
            <a:endParaRPr lang="en-MY" sz="1100" dirty="0">
              <a:latin typeface="Manrope" pitchFamily="2" charset="0"/>
            </a:endParaRPr>
          </a:p>
          <a:p>
            <a:pPr algn="ctr"/>
            <a:endParaRPr lang="en-MY" sz="1100" dirty="0">
              <a:latin typeface="Manrope" pitchFamily="2" charset="0"/>
            </a:endParaRPr>
          </a:p>
        </p:txBody>
      </p:sp>
    </p:spTree>
    <p:extLst>
      <p:ext uri="{BB962C8B-B14F-4D97-AF65-F5344CB8AC3E}">
        <p14:creationId xmlns:p14="http://schemas.microsoft.com/office/powerpoint/2010/main" val="263541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AI-generated content may be incorrect.">
            <a:extLst>
              <a:ext uri="{FF2B5EF4-FFF2-40B4-BE49-F238E27FC236}">
                <a16:creationId xmlns:a16="http://schemas.microsoft.com/office/drawing/2014/main" id="{CC3592E4-3E50-14C3-EA35-9D671D7DA1CD}"/>
              </a:ext>
            </a:extLst>
          </p:cNvPr>
          <p:cNvPicPr>
            <a:picLocks noChangeAspect="1"/>
          </p:cNvPicPr>
          <p:nvPr/>
        </p:nvPicPr>
        <p:blipFill>
          <a:blip r:embed="rId2"/>
          <a:srcRect b="58188"/>
          <a:stretch/>
        </p:blipFill>
        <p:spPr>
          <a:xfrm>
            <a:off x="1299020" y="431222"/>
            <a:ext cx="2479230" cy="4281056"/>
          </a:xfrm>
          <a:prstGeom prst="rect">
            <a:avLst/>
          </a:prstGeom>
        </p:spPr>
      </p:pic>
      <p:sp>
        <p:nvSpPr>
          <p:cNvPr id="4" name="TextBox 3">
            <a:extLst>
              <a:ext uri="{FF2B5EF4-FFF2-40B4-BE49-F238E27FC236}">
                <a16:creationId xmlns:a16="http://schemas.microsoft.com/office/drawing/2014/main" id="{7B5772A2-7544-4903-BE90-5095BCB01F60}"/>
              </a:ext>
            </a:extLst>
          </p:cNvPr>
          <p:cNvSpPr txBox="1"/>
          <p:nvPr/>
        </p:nvSpPr>
        <p:spPr>
          <a:xfrm>
            <a:off x="5065394" y="1460659"/>
            <a:ext cx="2890535" cy="369332"/>
          </a:xfrm>
          <a:prstGeom prst="rect">
            <a:avLst/>
          </a:prstGeom>
          <a:noFill/>
        </p:spPr>
        <p:txBody>
          <a:bodyPr wrap="none" rtlCol="0">
            <a:spAutoFit/>
          </a:bodyPr>
          <a:lstStyle/>
          <a:p>
            <a:r>
              <a:rPr lang="en-US" altLang="zh-CN" b="1" dirty="0" err="1">
                <a:latin typeface="Manrope" pitchFamily="2" charset="0"/>
              </a:rPr>
              <a:t>ZakatChain</a:t>
            </a:r>
            <a:r>
              <a:rPr lang="en-US" altLang="zh-CN" b="1" dirty="0">
                <a:latin typeface="Manrope" pitchFamily="2" charset="0"/>
              </a:rPr>
              <a:t> - </a:t>
            </a:r>
            <a:r>
              <a:rPr lang="en-US" altLang="zh-CN" b="1" dirty="0" err="1">
                <a:latin typeface="Manrope" pitchFamily="2" charset="0"/>
              </a:rPr>
              <a:t>HomePage</a:t>
            </a:r>
            <a:endParaRPr lang="en-MY" b="1" dirty="0">
              <a:latin typeface="Manrope" pitchFamily="2" charset="0"/>
            </a:endParaRPr>
          </a:p>
        </p:txBody>
      </p:sp>
      <p:sp>
        <p:nvSpPr>
          <p:cNvPr id="5" name="Rectangle: Rounded Corners 4">
            <a:extLst>
              <a:ext uri="{FF2B5EF4-FFF2-40B4-BE49-F238E27FC236}">
                <a16:creationId xmlns:a16="http://schemas.microsoft.com/office/drawing/2014/main" id="{163329CB-EE53-B215-72F1-92561FB19B48}"/>
              </a:ext>
            </a:extLst>
          </p:cNvPr>
          <p:cNvSpPr/>
          <p:nvPr/>
        </p:nvSpPr>
        <p:spPr>
          <a:xfrm>
            <a:off x="4572000" y="2105263"/>
            <a:ext cx="986790" cy="986790"/>
          </a:xfrm>
          <a:prstGeom prst="roundRect">
            <a:avLst/>
          </a:prstGeom>
          <a:solidFill>
            <a:srgbClr val="FD7E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ectangle: Rounded Corners 5">
            <a:extLst>
              <a:ext uri="{FF2B5EF4-FFF2-40B4-BE49-F238E27FC236}">
                <a16:creationId xmlns:a16="http://schemas.microsoft.com/office/drawing/2014/main" id="{8494FD69-8A4A-CCD1-6777-42A7B0BD3B65}"/>
              </a:ext>
            </a:extLst>
          </p:cNvPr>
          <p:cNvSpPr/>
          <p:nvPr/>
        </p:nvSpPr>
        <p:spPr>
          <a:xfrm>
            <a:off x="6022030" y="2105263"/>
            <a:ext cx="986790" cy="986790"/>
          </a:xfrm>
          <a:prstGeom prst="round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Rectangle: Rounded Corners 6">
            <a:extLst>
              <a:ext uri="{FF2B5EF4-FFF2-40B4-BE49-F238E27FC236}">
                <a16:creationId xmlns:a16="http://schemas.microsoft.com/office/drawing/2014/main" id="{7E5D8AAB-D4FB-3AB5-EBE8-EFB701B4C2D4}"/>
              </a:ext>
            </a:extLst>
          </p:cNvPr>
          <p:cNvSpPr/>
          <p:nvPr/>
        </p:nvSpPr>
        <p:spPr>
          <a:xfrm>
            <a:off x="7472060" y="2078355"/>
            <a:ext cx="986790" cy="986790"/>
          </a:xfrm>
          <a:prstGeom prst="roundRect">
            <a:avLst/>
          </a:prstGeom>
          <a:solidFill>
            <a:srgbClr val="FFFFFF"/>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TextBox 8">
            <a:extLst>
              <a:ext uri="{FF2B5EF4-FFF2-40B4-BE49-F238E27FC236}">
                <a16:creationId xmlns:a16="http://schemas.microsoft.com/office/drawing/2014/main" id="{5D97B488-A8D5-F676-DD9C-2825FAD22275}"/>
              </a:ext>
            </a:extLst>
          </p:cNvPr>
          <p:cNvSpPr txBox="1"/>
          <p:nvPr/>
        </p:nvSpPr>
        <p:spPr>
          <a:xfrm>
            <a:off x="4681315" y="3145869"/>
            <a:ext cx="768159" cy="261610"/>
          </a:xfrm>
          <a:prstGeom prst="rect">
            <a:avLst/>
          </a:prstGeom>
          <a:noFill/>
        </p:spPr>
        <p:txBody>
          <a:bodyPr wrap="none" rtlCol="0">
            <a:spAutoFit/>
          </a:bodyPr>
          <a:lstStyle/>
          <a:p>
            <a:r>
              <a:rPr lang="en-US" altLang="zh-CN" sz="1050" dirty="0">
                <a:latin typeface="Manrope" pitchFamily="2" charset="0"/>
              </a:rPr>
              <a:t>#</a:t>
            </a:r>
            <a:r>
              <a:rPr lang="en-US" altLang="zh-CN" sz="1050" dirty="0" err="1">
                <a:latin typeface="Manrope" pitchFamily="2" charset="0"/>
              </a:rPr>
              <a:t>FD7E14</a:t>
            </a:r>
            <a:endParaRPr lang="en-MY" sz="1050" dirty="0">
              <a:latin typeface="Manrope" pitchFamily="2" charset="0"/>
            </a:endParaRPr>
          </a:p>
        </p:txBody>
      </p:sp>
      <p:sp>
        <p:nvSpPr>
          <p:cNvPr id="10" name="TextBox 9">
            <a:extLst>
              <a:ext uri="{FF2B5EF4-FFF2-40B4-BE49-F238E27FC236}">
                <a16:creationId xmlns:a16="http://schemas.microsoft.com/office/drawing/2014/main" id="{74576871-725D-6A74-190F-F7ACDD924DEF}"/>
              </a:ext>
            </a:extLst>
          </p:cNvPr>
          <p:cNvSpPr txBox="1"/>
          <p:nvPr/>
        </p:nvSpPr>
        <p:spPr>
          <a:xfrm>
            <a:off x="6116116" y="3153563"/>
            <a:ext cx="798617" cy="253916"/>
          </a:xfrm>
          <a:prstGeom prst="rect">
            <a:avLst/>
          </a:prstGeom>
          <a:noFill/>
        </p:spPr>
        <p:txBody>
          <a:bodyPr wrap="none" rtlCol="0">
            <a:spAutoFit/>
          </a:bodyPr>
          <a:lstStyle/>
          <a:p>
            <a:r>
              <a:rPr lang="en-US" altLang="zh-CN" sz="1050" dirty="0">
                <a:latin typeface="Manrope" pitchFamily="2" charset="0"/>
              </a:rPr>
              <a:t>#000000</a:t>
            </a:r>
            <a:endParaRPr lang="en-MY" sz="1050" dirty="0">
              <a:latin typeface="Manrope" pitchFamily="2" charset="0"/>
            </a:endParaRPr>
          </a:p>
        </p:txBody>
      </p:sp>
      <p:sp>
        <p:nvSpPr>
          <p:cNvPr id="11" name="TextBox 10">
            <a:extLst>
              <a:ext uri="{FF2B5EF4-FFF2-40B4-BE49-F238E27FC236}">
                <a16:creationId xmlns:a16="http://schemas.microsoft.com/office/drawing/2014/main" id="{C87FCE6A-96E2-BB6A-A018-E366F53F3D84}"/>
              </a:ext>
            </a:extLst>
          </p:cNvPr>
          <p:cNvSpPr txBox="1"/>
          <p:nvPr/>
        </p:nvSpPr>
        <p:spPr>
          <a:xfrm>
            <a:off x="7609428" y="3145869"/>
            <a:ext cx="712054" cy="253916"/>
          </a:xfrm>
          <a:prstGeom prst="rect">
            <a:avLst/>
          </a:prstGeom>
          <a:noFill/>
        </p:spPr>
        <p:txBody>
          <a:bodyPr wrap="none" rtlCol="0">
            <a:spAutoFit/>
          </a:bodyPr>
          <a:lstStyle/>
          <a:p>
            <a:r>
              <a:rPr lang="en-US" altLang="zh-CN" sz="1050" dirty="0">
                <a:latin typeface="Manrope" pitchFamily="2" charset="0"/>
              </a:rPr>
              <a:t>#</a:t>
            </a:r>
            <a:r>
              <a:rPr lang="en-US" altLang="zh-CN" sz="1050" dirty="0" err="1">
                <a:latin typeface="Manrope" pitchFamily="2" charset="0"/>
              </a:rPr>
              <a:t>FFFFFF</a:t>
            </a:r>
            <a:endParaRPr lang="en-MY" sz="1050" dirty="0">
              <a:latin typeface="Manrope" pitchFamily="2" charset="0"/>
            </a:endParaRPr>
          </a:p>
        </p:txBody>
      </p:sp>
      <p:sp>
        <p:nvSpPr>
          <p:cNvPr id="17" name="TextBox 16">
            <a:extLst>
              <a:ext uri="{FF2B5EF4-FFF2-40B4-BE49-F238E27FC236}">
                <a16:creationId xmlns:a16="http://schemas.microsoft.com/office/drawing/2014/main" id="{C45B8E9D-299C-9C23-D79F-D9201AAF2CB0}"/>
              </a:ext>
            </a:extLst>
          </p:cNvPr>
          <p:cNvSpPr txBox="1"/>
          <p:nvPr/>
        </p:nvSpPr>
        <p:spPr>
          <a:xfrm>
            <a:off x="4457700" y="3472919"/>
            <a:ext cx="4572000" cy="230832"/>
          </a:xfrm>
          <a:prstGeom prst="rect">
            <a:avLst/>
          </a:prstGeom>
          <a:noFill/>
        </p:spPr>
        <p:txBody>
          <a:bodyPr wrap="square">
            <a:spAutoFit/>
          </a:bodyPr>
          <a:lstStyle/>
          <a:p>
            <a:pPr algn="ctr"/>
            <a:r>
              <a:rPr lang="en-MY" sz="900" b="1" dirty="0">
                <a:latin typeface="Manrope" pitchFamily="2" charset="0"/>
              </a:rPr>
              <a:t>Orange Background + Negative Appeal</a:t>
            </a:r>
            <a:r>
              <a:rPr lang="en-MY" sz="900" dirty="0">
                <a:latin typeface="Manrope" pitchFamily="2" charset="0"/>
              </a:rPr>
              <a:t> (Effective Pair)</a:t>
            </a:r>
          </a:p>
        </p:txBody>
      </p:sp>
      <p:sp>
        <p:nvSpPr>
          <p:cNvPr id="21" name="TextBox 20">
            <a:extLst>
              <a:ext uri="{FF2B5EF4-FFF2-40B4-BE49-F238E27FC236}">
                <a16:creationId xmlns:a16="http://schemas.microsoft.com/office/drawing/2014/main" id="{3736F5CE-FDCF-79DD-E23F-729398F031B5}"/>
              </a:ext>
            </a:extLst>
          </p:cNvPr>
          <p:cNvSpPr txBox="1"/>
          <p:nvPr/>
        </p:nvSpPr>
        <p:spPr>
          <a:xfrm>
            <a:off x="4439406" y="4292575"/>
            <a:ext cx="4142509" cy="415498"/>
          </a:xfrm>
          <a:prstGeom prst="rect">
            <a:avLst/>
          </a:prstGeom>
          <a:noFill/>
        </p:spPr>
        <p:txBody>
          <a:bodyPr wrap="square">
            <a:spAutoFit/>
          </a:bodyPr>
          <a:lstStyle/>
          <a:p>
            <a:r>
              <a:rPr lang="en-MY" sz="700" dirty="0">
                <a:latin typeface="Manrope" pitchFamily="2" charset="0"/>
              </a:rPr>
              <a:t>Choi, </a:t>
            </a:r>
            <a:r>
              <a:rPr lang="en-MY" sz="700" dirty="0" err="1">
                <a:latin typeface="Manrope" pitchFamily="2" charset="0"/>
              </a:rPr>
              <a:t>Jungsil</a:t>
            </a:r>
            <a:r>
              <a:rPr lang="en-MY" sz="700" dirty="0">
                <a:latin typeface="Manrope" pitchFamily="2" charset="0"/>
              </a:rPr>
              <a:t> &amp; Li, </a:t>
            </a:r>
            <a:r>
              <a:rPr lang="en-MY" sz="700" dirty="0" err="1">
                <a:latin typeface="Manrope" pitchFamily="2" charset="0"/>
              </a:rPr>
              <a:t>Yexin</a:t>
            </a:r>
            <a:r>
              <a:rPr lang="en-MY" sz="700" dirty="0">
                <a:latin typeface="Manrope" pitchFamily="2" charset="0"/>
              </a:rPr>
              <a:t> Jessica &amp; Rangan, </a:t>
            </a:r>
            <a:r>
              <a:rPr lang="en-MY" sz="700" dirty="0" err="1">
                <a:latin typeface="Manrope" pitchFamily="2" charset="0"/>
              </a:rPr>
              <a:t>Priyamvadha</a:t>
            </a:r>
            <a:r>
              <a:rPr lang="en-MY" sz="700" dirty="0">
                <a:latin typeface="Manrope" pitchFamily="2" charset="0"/>
              </a:rPr>
              <a:t> &amp; Yin, Bingqing &amp; Singh, Surendra N., 2020. "Opposites attract: Impact of background </a:t>
            </a:r>
            <a:r>
              <a:rPr lang="en-MY" sz="700" dirty="0" err="1">
                <a:latin typeface="Manrope" pitchFamily="2" charset="0"/>
              </a:rPr>
              <a:t>color</a:t>
            </a:r>
            <a:r>
              <a:rPr lang="en-MY" sz="700" dirty="0">
                <a:latin typeface="Manrope" pitchFamily="2" charset="0"/>
              </a:rPr>
              <a:t> on effectiveness of emotional charity appeals," International Journal of Research in Marketing, Elsevier, vol. 37(3), pages 644-660.</a:t>
            </a:r>
          </a:p>
        </p:txBody>
      </p:sp>
    </p:spTree>
    <p:extLst>
      <p:ext uri="{BB962C8B-B14F-4D97-AF65-F5344CB8AC3E}">
        <p14:creationId xmlns:p14="http://schemas.microsoft.com/office/powerpoint/2010/main" val="3929422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8B89B-9722-57C1-EDCE-72A9468F517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654B7AD-45C6-B402-AF19-C81CCFD4AC1B}"/>
              </a:ext>
            </a:extLst>
          </p:cNvPr>
          <p:cNvSpPr txBox="1"/>
          <p:nvPr/>
        </p:nvSpPr>
        <p:spPr>
          <a:xfrm>
            <a:off x="5111441" y="2310140"/>
            <a:ext cx="3054041" cy="523220"/>
          </a:xfrm>
          <a:prstGeom prst="rect">
            <a:avLst/>
          </a:prstGeom>
          <a:noFill/>
        </p:spPr>
        <p:txBody>
          <a:bodyPr wrap="none" rtlCol="0">
            <a:spAutoFit/>
          </a:bodyPr>
          <a:lstStyle/>
          <a:p>
            <a:r>
              <a:rPr lang="en-US" altLang="zh-CN" sz="1400" b="1" dirty="0">
                <a:latin typeface="Manrope" pitchFamily="2" charset="0"/>
              </a:rPr>
              <a:t>When donors want to donate to </a:t>
            </a:r>
          </a:p>
          <a:p>
            <a:r>
              <a:rPr lang="en-US" altLang="zh-CN" sz="1400" b="1" dirty="0">
                <a:latin typeface="Manrope" pitchFamily="2" charset="0"/>
              </a:rPr>
              <a:t>verified recipients/organizations</a:t>
            </a:r>
            <a:endParaRPr lang="en-MY" sz="1400" b="1" dirty="0">
              <a:latin typeface="Manrope" pitchFamily="2" charset="0"/>
            </a:endParaRPr>
          </a:p>
        </p:txBody>
      </p:sp>
      <p:pic>
        <p:nvPicPr>
          <p:cNvPr id="8" name="Picture 7" descr="A screenshot of a website&#10;&#10;AI-generated content may be incorrect.">
            <a:extLst>
              <a:ext uri="{FF2B5EF4-FFF2-40B4-BE49-F238E27FC236}">
                <a16:creationId xmlns:a16="http://schemas.microsoft.com/office/drawing/2014/main" id="{996C2A02-E91D-5B7C-512F-1CD277166A15}"/>
              </a:ext>
            </a:extLst>
          </p:cNvPr>
          <p:cNvPicPr>
            <a:picLocks noChangeAspect="1"/>
          </p:cNvPicPr>
          <p:nvPr/>
        </p:nvPicPr>
        <p:blipFill>
          <a:blip r:embed="rId2"/>
          <a:stretch>
            <a:fillRect/>
          </a:stretch>
        </p:blipFill>
        <p:spPr>
          <a:xfrm>
            <a:off x="1129315" y="0"/>
            <a:ext cx="2903246" cy="5143500"/>
          </a:xfrm>
          <a:prstGeom prst="rect">
            <a:avLst/>
          </a:prstGeom>
        </p:spPr>
      </p:pic>
    </p:spTree>
    <p:extLst>
      <p:ext uri="{BB962C8B-B14F-4D97-AF65-F5344CB8AC3E}">
        <p14:creationId xmlns:p14="http://schemas.microsoft.com/office/powerpoint/2010/main" val="1708085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FE44-B5A2-9CED-55BA-5F80D294953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5E7D312-271D-F111-4948-A29DA0B8BB59}"/>
              </a:ext>
            </a:extLst>
          </p:cNvPr>
          <p:cNvSpPr txBox="1"/>
          <p:nvPr/>
        </p:nvSpPr>
        <p:spPr>
          <a:xfrm>
            <a:off x="5494885" y="2310140"/>
            <a:ext cx="2627642" cy="523220"/>
          </a:xfrm>
          <a:prstGeom prst="rect">
            <a:avLst/>
          </a:prstGeom>
          <a:noFill/>
        </p:spPr>
        <p:txBody>
          <a:bodyPr wrap="none" rtlCol="0">
            <a:spAutoFit/>
          </a:bodyPr>
          <a:lstStyle/>
          <a:p>
            <a:r>
              <a:rPr lang="en-US" altLang="zh-CN" sz="1400" b="1" dirty="0">
                <a:latin typeface="Manrope" pitchFamily="2" charset="0"/>
              </a:rPr>
              <a:t>When donors want to check </a:t>
            </a:r>
          </a:p>
          <a:p>
            <a:r>
              <a:rPr lang="en-US" altLang="zh-CN" sz="1400" b="1" dirty="0">
                <a:latin typeface="Manrope" pitchFamily="2" charset="0"/>
              </a:rPr>
              <a:t>verified vendor details</a:t>
            </a:r>
            <a:endParaRPr lang="en-MY" sz="1400" b="1" dirty="0">
              <a:latin typeface="Manrope" pitchFamily="2" charset="0"/>
            </a:endParaRPr>
          </a:p>
        </p:txBody>
      </p:sp>
      <p:pic>
        <p:nvPicPr>
          <p:cNvPr id="3" name="Picture 2" descr="A screenshot of a website&#10;&#10;AI-generated content may be incorrect.">
            <a:extLst>
              <a:ext uri="{FF2B5EF4-FFF2-40B4-BE49-F238E27FC236}">
                <a16:creationId xmlns:a16="http://schemas.microsoft.com/office/drawing/2014/main" id="{9F5AD40D-F965-7B47-54EF-F87926D10D36}"/>
              </a:ext>
            </a:extLst>
          </p:cNvPr>
          <p:cNvPicPr>
            <a:picLocks noChangeAspect="1"/>
          </p:cNvPicPr>
          <p:nvPr/>
        </p:nvPicPr>
        <p:blipFill>
          <a:blip r:embed="rId2"/>
          <a:stretch>
            <a:fillRect/>
          </a:stretch>
        </p:blipFill>
        <p:spPr>
          <a:xfrm>
            <a:off x="1129315" y="0"/>
            <a:ext cx="2903246" cy="5143500"/>
          </a:xfrm>
          <a:prstGeom prst="rect">
            <a:avLst/>
          </a:prstGeom>
        </p:spPr>
      </p:pic>
    </p:spTree>
    <p:extLst>
      <p:ext uri="{BB962C8B-B14F-4D97-AF65-F5344CB8AC3E}">
        <p14:creationId xmlns:p14="http://schemas.microsoft.com/office/powerpoint/2010/main" val="1152639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35898-F306-329C-72F0-01369CE0B6A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44D89B0-A4A9-AD93-F300-2BD5AD30E204}"/>
              </a:ext>
            </a:extLst>
          </p:cNvPr>
          <p:cNvSpPr txBox="1"/>
          <p:nvPr/>
        </p:nvSpPr>
        <p:spPr>
          <a:xfrm>
            <a:off x="5006512" y="2417860"/>
            <a:ext cx="3352200" cy="307777"/>
          </a:xfrm>
          <a:prstGeom prst="rect">
            <a:avLst/>
          </a:prstGeom>
          <a:noFill/>
        </p:spPr>
        <p:txBody>
          <a:bodyPr wrap="none" rtlCol="0">
            <a:spAutoFit/>
          </a:bodyPr>
          <a:lstStyle/>
          <a:p>
            <a:r>
              <a:rPr lang="en-US" altLang="zh-CN" sz="1400" b="1" dirty="0">
                <a:latin typeface="Manrope" pitchFamily="2" charset="0"/>
              </a:rPr>
              <a:t>When donors want to check receipts</a:t>
            </a:r>
            <a:endParaRPr lang="en-MY" sz="1400" b="1" dirty="0">
              <a:latin typeface="Manrope" pitchFamily="2" charset="0"/>
            </a:endParaRPr>
          </a:p>
        </p:txBody>
      </p:sp>
      <p:pic>
        <p:nvPicPr>
          <p:cNvPr id="5" name="Picture 4" descr="A screenshot of a computer&#10;&#10;AI-generated content may be incorrect.">
            <a:extLst>
              <a:ext uri="{FF2B5EF4-FFF2-40B4-BE49-F238E27FC236}">
                <a16:creationId xmlns:a16="http://schemas.microsoft.com/office/drawing/2014/main" id="{B630E07C-9D08-8AE5-27A4-1B0FEA87CE07}"/>
              </a:ext>
            </a:extLst>
          </p:cNvPr>
          <p:cNvPicPr>
            <a:picLocks noChangeAspect="1"/>
          </p:cNvPicPr>
          <p:nvPr/>
        </p:nvPicPr>
        <p:blipFill>
          <a:blip r:embed="rId2"/>
          <a:stretch>
            <a:fillRect/>
          </a:stretch>
        </p:blipFill>
        <p:spPr>
          <a:xfrm>
            <a:off x="658267" y="909323"/>
            <a:ext cx="3913733" cy="3324849"/>
          </a:xfrm>
          <a:prstGeom prst="rect">
            <a:avLst/>
          </a:prstGeom>
        </p:spPr>
      </p:pic>
    </p:spTree>
    <p:extLst>
      <p:ext uri="{BB962C8B-B14F-4D97-AF65-F5344CB8AC3E}">
        <p14:creationId xmlns:p14="http://schemas.microsoft.com/office/powerpoint/2010/main" val="1682533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EE41A-7360-667D-6355-60B420A6B2B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CE180E6-DC95-2481-DC09-C6022494448A}"/>
              </a:ext>
            </a:extLst>
          </p:cNvPr>
          <p:cNvSpPr txBox="1"/>
          <p:nvPr/>
        </p:nvSpPr>
        <p:spPr>
          <a:xfrm>
            <a:off x="4944166" y="2417858"/>
            <a:ext cx="3738524" cy="307777"/>
          </a:xfrm>
          <a:prstGeom prst="rect">
            <a:avLst/>
          </a:prstGeom>
          <a:noFill/>
        </p:spPr>
        <p:txBody>
          <a:bodyPr wrap="none" rtlCol="0">
            <a:spAutoFit/>
          </a:bodyPr>
          <a:lstStyle/>
          <a:p>
            <a:r>
              <a:rPr lang="en-US" altLang="zh-CN" sz="1400" b="1" dirty="0">
                <a:latin typeface="Manrope" pitchFamily="2" charset="0"/>
              </a:rPr>
              <a:t>When donors want to view his/her profile</a:t>
            </a:r>
            <a:endParaRPr lang="en-MY" sz="1400" b="1" dirty="0">
              <a:latin typeface="Manrope" pitchFamily="2" charset="0"/>
            </a:endParaRPr>
          </a:p>
        </p:txBody>
      </p:sp>
      <p:pic>
        <p:nvPicPr>
          <p:cNvPr id="3" name="Picture 2" descr="A wall of appreciation note&#10;&#10;AI-generated content may be incorrect.">
            <a:extLst>
              <a:ext uri="{FF2B5EF4-FFF2-40B4-BE49-F238E27FC236}">
                <a16:creationId xmlns:a16="http://schemas.microsoft.com/office/drawing/2014/main" id="{EEF1AB5B-18F8-53A1-33D8-4F22EC77E54D}"/>
              </a:ext>
            </a:extLst>
          </p:cNvPr>
          <p:cNvPicPr>
            <a:picLocks noChangeAspect="1"/>
          </p:cNvPicPr>
          <p:nvPr/>
        </p:nvPicPr>
        <p:blipFill>
          <a:blip r:embed="rId2"/>
          <a:stretch>
            <a:fillRect/>
          </a:stretch>
        </p:blipFill>
        <p:spPr>
          <a:xfrm>
            <a:off x="1524571" y="-3"/>
            <a:ext cx="2181123" cy="5143500"/>
          </a:xfrm>
          <a:prstGeom prst="rect">
            <a:avLst/>
          </a:prstGeom>
        </p:spPr>
      </p:pic>
    </p:spTree>
    <p:extLst>
      <p:ext uri="{BB962C8B-B14F-4D97-AF65-F5344CB8AC3E}">
        <p14:creationId xmlns:p14="http://schemas.microsoft.com/office/powerpoint/2010/main" val="851924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E5891-B919-9842-3935-842444DEE15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3219786-03C2-9410-7D44-CCFE4A2A3CD9}"/>
              </a:ext>
            </a:extLst>
          </p:cNvPr>
          <p:cNvSpPr txBox="1"/>
          <p:nvPr/>
        </p:nvSpPr>
        <p:spPr>
          <a:xfrm>
            <a:off x="4877246" y="2310137"/>
            <a:ext cx="3631122" cy="523220"/>
          </a:xfrm>
          <a:prstGeom prst="rect">
            <a:avLst/>
          </a:prstGeom>
          <a:noFill/>
        </p:spPr>
        <p:txBody>
          <a:bodyPr wrap="none" rtlCol="0">
            <a:spAutoFit/>
          </a:bodyPr>
          <a:lstStyle/>
          <a:p>
            <a:r>
              <a:rPr lang="en-US" altLang="zh-CN" sz="1400" b="1" dirty="0">
                <a:latin typeface="Manrope" pitchFamily="2" charset="0"/>
              </a:rPr>
              <a:t>When verified recipients/organizations </a:t>
            </a:r>
          </a:p>
          <a:p>
            <a:r>
              <a:rPr lang="en-US" altLang="zh-CN" sz="1400" b="1" dirty="0">
                <a:latin typeface="Manrope" pitchFamily="2" charset="0"/>
              </a:rPr>
              <a:t>want to make a request</a:t>
            </a:r>
            <a:endParaRPr lang="en-MY" sz="1400" b="1" dirty="0">
              <a:latin typeface="Manrope" pitchFamily="2" charset="0"/>
            </a:endParaRPr>
          </a:p>
        </p:txBody>
      </p:sp>
      <p:pic>
        <p:nvPicPr>
          <p:cNvPr id="3" name="Picture 2" descr="A wall of appreciation note&#10;&#10;AI-generated content may be incorrect.">
            <a:extLst>
              <a:ext uri="{FF2B5EF4-FFF2-40B4-BE49-F238E27FC236}">
                <a16:creationId xmlns:a16="http://schemas.microsoft.com/office/drawing/2014/main" id="{2749E168-3D93-62DF-BA3C-70B7549701B5}"/>
              </a:ext>
            </a:extLst>
          </p:cNvPr>
          <p:cNvPicPr>
            <a:picLocks noChangeAspect="1"/>
          </p:cNvPicPr>
          <p:nvPr/>
        </p:nvPicPr>
        <p:blipFill>
          <a:blip r:embed="rId2"/>
          <a:stretch>
            <a:fillRect/>
          </a:stretch>
        </p:blipFill>
        <p:spPr>
          <a:xfrm>
            <a:off x="1524571" y="-3"/>
            <a:ext cx="2181123" cy="5143500"/>
          </a:xfrm>
          <a:prstGeom prst="rect">
            <a:avLst/>
          </a:prstGeom>
        </p:spPr>
      </p:pic>
      <p:pic>
        <p:nvPicPr>
          <p:cNvPr id="5" name="Picture 4" descr="A screenshot of a grocery store&#10;&#10;AI-generated content may be incorrect.">
            <a:extLst>
              <a:ext uri="{FF2B5EF4-FFF2-40B4-BE49-F238E27FC236}">
                <a16:creationId xmlns:a16="http://schemas.microsoft.com/office/drawing/2014/main" id="{B9621D2A-0121-C6C0-D208-BF40867410B8}"/>
              </a:ext>
            </a:extLst>
          </p:cNvPr>
          <p:cNvPicPr>
            <a:picLocks noChangeAspect="1"/>
          </p:cNvPicPr>
          <p:nvPr/>
        </p:nvPicPr>
        <p:blipFill>
          <a:blip r:embed="rId3"/>
          <a:stretch>
            <a:fillRect/>
          </a:stretch>
        </p:blipFill>
        <p:spPr>
          <a:xfrm>
            <a:off x="1163509" y="-3"/>
            <a:ext cx="2903246" cy="5143500"/>
          </a:xfrm>
          <a:prstGeom prst="rect">
            <a:avLst/>
          </a:prstGeom>
        </p:spPr>
      </p:pic>
    </p:spTree>
    <p:extLst>
      <p:ext uri="{BB962C8B-B14F-4D97-AF65-F5344CB8AC3E}">
        <p14:creationId xmlns:p14="http://schemas.microsoft.com/office/powerpoint/2010/main" val="2226932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7821C6C-D183-19C8-5EDB-1F991464C5A7}"/>
              </a:ext>
            </a:extLst>
          </p:cNvPr>
          <p:cNvGrpSpPr/>
          <p:nvPr/>
        </p:nvGrpSpPr>
        <p:grpSpPr>
          <a:xfrm>
            <a:off x="1057027" y="1186420"/>
            <a:ext cx="7029946" cy="2204733"/>
            <a:chOff x="1057027" y="1421947"/>
            <a:chExt cx="7029946" cy="2204733"/>
          </a:xfrm>
        </p:grpSpPr>
        <p:grpSp>
          <p:nvGrpSpPr>
            <p:cNvPr id="3" name="Group 3"/>
            <p:cNvGrpSpPr/>
            <p:nvPr/>
          </p:nvGrpSpPr>
          <p:grpSpPr>
            <a:xfrm>
              <a:off x="1057027" y="3098306"/>
              <a:ext cx="7029946" cy="528374"/>
              <a:chOff x="0" y="0"/>
              <a:chExt cx="3703017" cy="278320"/>
            </a:xfrm>
          </p:grpSpPr>
          <p:sp>
            <p:nvSpPr>
              <p:cNvPr id="4" name="Freeform 4"/>
              <p:cNvSpPr/>
              <p:nvPr/>
            </p:nvSpPr>
            <p:spPr>
              <a:xfrm>
                <a:off x="0" y="0"/>
                <a:ext cx="3703017" cy="278320"/>
              </a:xfrm>
              <a:custGeom>
                <a:avLst/>
                <a:gdLst/>
                <a:ahLst/>
                <a:cxnLst/>
                <a:rect l="l" t="t" r="r" b="b"/>
                <a:pathLst>
                  <a:path w="3703017" h="278320">
                    <a:moveTo>
                      <a:pt x="0" y="0"/>
                    </a:moveTo>
                    <a:lnTo>
                      <a:pt x="3703017" y="0"/>
                    </a:lnTo>
                    <a:lnTo>
                      <a:pt x="3703017" y="278320"/>
                    </a:lnTo>
                    <a:lnTo>
                      <a:pt x="0" y="278320"/>
                    </a:lnTo>
                    <a:close/>
                  </a:path>
                </a:pathLst>
              </a:custGeom>
              <a:solidFill>
                <a:srgbClr val="FDF7E5">
                  <a:alpha val="89804"/>
                </a:srgbClr>
              </a:solidFill>
            </p:spPr>
            <p:txBody>
              <a:bodyPr/>
              <a:lstStyle/>
              <a:p>
                <a:endParaRPr lang="en-MY" sz="900"/>
              </a:p>
            </p:txBody>
          </p:sp>
          <p:sp>
            <p:nvSpPr>
              <p:cNvPr id="5" name="TextBox 5"/>
              <p:cNvSpPr txBox="1"/>
              <p:nvPr/>
            </p:nvSpPr>
            <p:spPr>
              <a:xfrm>
                <a:off x="0" y="-47625"/>
                <a:ext cx="3703017" cy="325945"/>
              </a:xfrm>
              <a:prstGeom prst="rect">
                <a:avLst/>
              </a:prstGeom>
            </p:spPr>
            <p:txBody>
              <a:bodyPr lIns="25400" tIns="25400" rIns="25400" bIns="25400" rtlCol="0" anchor="ctr"/>
              <a:lstStyle/>
              <a:p>
                <a:pPr algn="ctr">
                  <a:lnSpc>
                    <a:spcPts val="1330"/>
                  </a:lnSpc>
                  <a:spcBef>
                    <a:spcPct val="0"/>
                  </a:spcBef>
                </a:pPr>
                <a:endParaRPr sz="900"/>
              </a:p>
            </p:txBody>
          </p:sp>
        </p:grpSp>
        <p:sp>
          <p:nvSpPr>
            <p:cNvPr id="6" name="TextBox 6"/>
            <p:cNvSpPr txBox="1"/>
            <p:nvPr/>
          </p:nvSpPr>
          <p:spPr>
            <a:xfrm>
              <a:off x="1135124" y="3115240"/>
              <a:ext cx="6873752" cy="375359"/>
            </a:xfrm>
            <a:prstGeom prst="rect">
              <a:avLst/>
            </a:prstGeom>
          </p:spPr>
          <p:txBody>
            <a:bodyPr lIns="0" tIns="0" rIns="0" bIns="0" rtlCol="0" anchor="t">
              <a:spAutoFit/>
            </a:bodyPr>
            <a:lstStyle/>
            <a:p>
              <a:pPr algn="ctr">
                <a:lnSpc>
                  <a:spcPts val="3150"/>
                </a:lnSpc>
                <a:spcBef>
                  <a:spcPct val="0"/>
                </a:spcBef>
              </a:pPr>
              <a:r>
                <a:rPr lang="en-MY" dirty="0">
                  <a:solidFill>
                    <a:srgbClr val="434343"/>
                  </a:solidFill>
                  <a:latin typeface="Manrope" pitchFamily="2" charset="0"/>
                </a:rPr>
                <a:t>From Donation to Delivery: Zakat, Verified.</a:t>
              </a:r>
              <a:endParaRPr lang="en-US" dirty="0">
                <a:solidFill>
                  <a:srgbClr val="434343"/>
                </a:solidFill>
                <a:latin typeface="Manrope" pitchFamily="2" charset="0"/>
              </a:endParaRPr>
            </a:p>
          </p:txBody>
        </p:sp>
        <p:sp>
          <p:nvSpPr>
            <p:cNvPr id="2" name="Text 2">
              <a:extLst>
                <a:ext uri="{FF2B5EF4-FFF2-40B4-BE49-F238E27FC236}">
                  <a16:creationId xmlns:a16="http://schemas.microsoft.com/office/drawing/2014/main" id="{C1CA891A-4050-B560-D4BC-E32ED48D1379}"/>
                </a:ext>
              </a:extLst>
            </p:cNvPr>
            <p:cNvSpPr/>
            <p:nvPr/>
          </p:nvSpPr>
          <p:spPr>
            <a:xfrm>
              <a:off x="1770346" y="1421947"/>
              <a:ext cx="5603307" cy="1676359"/>
            </a:xfrm>
            <a:prstGeom prst="rect">
              <a:avLst/>
            </a:prstGeom>
            <a:noFill/>
            <a:ln/>
          </p:spPr>
          <p:txBody>
            <a:bodyPr wrap="square" lIns="0" tIns="0" rIns="0" bIns="0" rtlCol="0" anchor="b"/>
            <a:lstStyle/>
            <a:p>
              <a:pPr algn="l"/>
              <a:r>
                <a:rPr lang="en-US" sz="7800" b="1" kern="0" spc="-24" dirty="0" err="1">
                  <a:solidFill>
                    <a:srgbClr val="000000"/>
                  </a:solidFill>
                  <a:latin typeface="Manrope" pitchFamily="2" charset="0"/>
                  <a:ea typeface="+mn-lt"/>
                  <a:cs typeface="+mn-lt"/>
                </a:rPr>
                <a:t>Zakat</a:t>
              </a:r>
              <a:r>
                <a:rPr lang="en-US" sz="7800" b="1" kern="0" spc="-24" dirty="0" err="1">
                  <a:solidFill>
                    <a:srgbClr val="FD7E14"/>
                  </a:solidFill>
                  <a:latin typeface="Manrope" pitchFamily="2" charset="0"/>
                  <a:ea typeface="+mn-lt"/>
                  <a:cs typeface="+mn-lt"/>
                </a:rPr>
                <a:t>Chain</a:t>
              </a:r>
              <a:endParaRPr lang="en-US" sz="7800" dirty="0">
                <a:solidFill>
                  <a:srgbClr val="FD7E14"/>
                </a:solidFill>
                <a:latin typeface="Manrope" pitchFamily="2" charset="0"/>
                <a:cs typeface="Calibri" panose="020F0502020204030204"/>
              </a:endParaRPr>
            </a:p>
          </p:txBody>
        </p:sp>
      </p:grpSp>
    </p:spTree>
    <p:extLst>
      <p:ext uri="{BB962C8B-B14F-4D97-AF65-F5344CB8AC3E}">
        <p14:creationId xmlns:p14="http://schemas.microsoft.com/office/powerpoint/2010/main" val="3791381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8B26F00-CC7E-A9B4-FC7B-ABB0AF72E5B2}"/>
              </a:ext>
            </a:extLst>
          </p:cNvPr>
          <p:cNvGrpSpPr/>
          <p:nvPr/>
        </p:nvGrpSpPr>
        <p:grpSpPr>
          <a:xfrm>
            <a:off x="2936297" y="2232842"/>
            <a:ext cx="5784107" cy="2119745"/>
            <a:chOff x="713675" y="2571750"/>
            <a:chExt cx="5784107" cy="2119745"/>
          </a:xfrm>
        </p:grpSpPr>
        <p:sp>
          <p:nvSpPr>
            <p:cNvPr id="7" name="Text 0">
              <a:extLst>
                <a:ext uri="{FF2B5EF4-FFF2-40B4-BE49-F238E27FC236}">
                  <a16:creationId xmlns:a16="http://schemas.microsoft.com/office/drawing/2014/main" id="{AB2FAED2-5838-7580-69FF-97548841DB3A}"/>
                </a:ext>
              </a:extLst>
            </p:cNvPr>
            <p:cNvSpPr/>
            <p:nvPr/>
          </p:nvSpPr>
          <p:spPr>
            <a:xfrm>
              <a:off x="713675" y="2571750"/>
              <a:ext cx="4668815" cy="2119745"/>
            </a:xfrm>
            <a:prstGeom prst="rect">
              <a:avLst/>
            </a:prstGeom>
            <a:noFill/>
            <a:ln/>
          </p:spPr>
          <p:txBody>
            <a:bodyPr wrap="square" lIns="0" tIns="0" rIns="0" bIns="0" rtlCol="0" anchor="t"/>
            <a:lstStyle/>
            <a:p>
              <a:pPr algn="l">
                <a:lnSpc>
                  <a:spcPts val="3120"/>
                </a:lnSpc>
              </a:pPr>
              <a:r>
                <a:rPr lang="en-MY" sz="8000" b="1" kern="0" spc="-24" dirty="0" err="1">
                  <a:latin typeface="Manrope" pitchFamily="34" charset="0"/>
                  <a:ea typeface="Manrope" pitchFamily="34" charset="-122"/>
                  <a:cs typeface="Manrope" pitchFamily="34" charset="-120"/>
                </a:rPr>
                <a:t>ABLEs</a:t>
              </a:r>
              <a:endParaRPr lang="en-US" sz="8000" dirty="0"/>
            </a:p>
          </p:txBody>
        </p:sp>
        <p:sp>
          <p:nvSpPr>
            <p:cNvPr id="8" name="Rectangle 7">
              <a:extLst>
                <a:ext uri="{FF2B5EF4-FFF2-40B4-BE49-F238E27FC236}">
                  <a16:creationId xmlns:a16="http://schemas.microsoft.com/office/drawing/2014/main" id="{25B3010F-FF10-DBF5-67D0-108605391071}"/>
                </a:ext>
              </a:extLst>
            </p:cNvPr>
            <p:cNvSpPr/>
            <p:nvPr/>
          </p:nvSpPr>
          <p:spPr>
            <a:xfrm>
              <a:off x="713675" y="2971800"/>
              <a:ext cx="2404682" cy="76200"/>
            </a:xfrm>
            <a:prstGeom prst="rect">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solidFill>
                  <a:schemeClr val="tx1"/>
                </a:solidFill>
              </a:endParaRPr>
            </a:p>
          </p:txBody>
        </p:sp>
        <p:sp>
          <p:nvSpPr>
            <p:cNvPr id="9" name="Text 0">
              <a:extLst>
                <a:ext uri="{FF2B5EF4-FFF2-40B4-BE49-F238E27FC236}">
                  <a16:creationId xmlns:a16="http://schemas.microsoft.com/office/drawing/2014/main" id="{BADC99E8-CF7C-F6B4-A1A5-967B655812E1}"/>
                </a:ext>
              </a:extLst>
            </p:cNvPr>
            <p:cNvSpPr/>
            <p:nvPr/>
          </p:nvSpPr>
          <p:spPr>
            <a:xfrm>
              <a:off x="713675" y="3004195"/>
              <a:ext cx="5784107" cy="268585"/>
            </a:xfrm>
            <a:prstGeom prst="rect">
              <a:avLst/>
            </a:prstGeom>
            <a:noFill/>
            <a:ln/>
          </p:spPr>
          <p:txBody>
            <a:bodyPr wrap="square" lIns="0" tIns="0" rIns="0" bIns="0" rtlCol="0" anchor="t"/>
            <a:lstStyle/>
            <a:p>
              <a:pPr algn="l">
                <a:lnSpc>
                  <a:spcPts val="3120"/>
                </a:lnSpc>
              </a:pPr>
              <a:r>
                <a:rPr lang="en-MY" sz="1400" b="1" kern="0" spc="-24" dirty="0">
                  <a:latin typeface="Manrope" pitchFamily="34" charset="0"/>
                  <a:ea typeface="Manrope" pitchFamily="34" charset="-122"/>
                  <a:cs typeface="Manrope" pitchFamily="34" charset="-120"/>
                </a:rPr>
                <a:t>Here, we make dreams, we sell dreams.</a:t>
              </a:r>
              <a:endParaRPr lang="en-US" sz="1400" dirty="0"/>
            </a:p>
          </p:txBody>
        </p:sp>
      </p:grpSp>
      <p:sp>
        <p:nvSpPr>
          <p:cNvPr id="4" name="Text 1">
            <a:extLst>
              <a:ext uri="{FF2B5EF4-FFF2-40B4-BE49-F238E27FC236}">
                <a16:creationId xmlns:a16="http://schemas.microsoft.com/office/drawing/2014/main" id="{BF3F4DA8-3636-AED6-C8F7-5B85FDC51550}"/>
              </a:ext>
            </a:extLst>
          </p:cNvPr>
          <p:cNvSpPr/>
          <p:nvPr/>
        </p:nvSpPr>
        <p:spPr>
          <a:xfrm>
            <a:off x="477223" y="477783"/>
            <a:ext cx="8192186" cy="397173"/>
          </a:xfrm>
          <a:prstGeom prst="rect">
            <a:avLst/>
          </a:prstGeom>
          <a:noFill/>
          <a:ln/>
        </p:spPr>
        <p:txBody>
          <a:bodyPr wrap="square" lIns="0" tIns="0" rIns="0" bIns="0" rtlCol="0" anchor="t"/>
          <a:lstStyle/>
          <a:p>
            <a:pPr algn="l">
              <a:lnSpc>
                <a:spcPts val="3120"/>
              </a:lnSpc>
            </a:pPr>
            <a:r>
              <a:rPr lang="en-US" sz="2400" b="1" kern="0" spc="-24" dirty="0">
                <a:solidFill>
                  <a:srgbClr val="000000"/>
                </a:solidFill>
                <a:latin typeface="Manrope" pitchFamily="34" charset="0"/>
                <a:ea typeface="Manrope" pitchFamily="34" charset="-122"/>
                <a:cs typeface="Manrope" pitchFamily="34" charset="-120"/>
              </a:rPr>
              <a:t>Team Info</a:t>
            </a:r>
            <a:endParaRPr lang="en-US" sz="2400" dirty="0"/>
          </a:p>
        </p:txBody>
      </p:sp>
      <p:grpSp>
        <p:nvGrpSpPr>
          <p:cNvPr id="24" name="Group 23">
            <a:extLst>
              <a:ext uri="{FF2B5EF4-FFF2-40B4-BE49-F238E27FC236}">
                <a16:creationId xmlns:a16="http://schemas.microsoft.com/office/drawing/2014/main" id="{A3A62C4C-2566-2635-AD8B-4B4F11981A55}"/>
              </a:ext>
            </a:extLst>
          </p:cNvPr>
          <p:cNvGrpSpPr/>
          <p:nvPr/>
        </p:nvGrpSpPr>
        <p:grpSpPr>
          <a:xfrm>
            <a:off x="3601565" y="3292714"/>
            <a:ext cx="4453570" cy="399937"/>
            <a:chOff x="2713795" y="3039281"/>
            <a:chExt cx="4453570" cy="399937"/>
          </a:xfrm>
        </p:grpSpPr>
        <p:sp>
          <p:nvSpPr>
            <p:cNvPr id="13" name="Text 1">
              <a:extLst>
                <a:ext uri="{FF2B5EF4-FFF2-40B4-BE49-F238E27FC236}">
                  <a16:creationId xmlns:a16="http://schemas.microsoft.com/office/drawing/2014/main" id="{1E0DBF4F-E379-258B-7843-1B6D617BFF9A}"/>
                </a:ext>
              </a:extLst>
            </p:cNvPr>
            <p:cNvSpPr/>
            <p:nvPr/>
          </p:nvSpPr>
          <p:spPr>
            <a:xfrm>
              <a:off x="2713795" y="3039281"/>
              <a:ext cx="3047027" cy="397173"/>
            </a:xfrm>
            <a:prstGeom prst="rect">
              <a:avLst/>
            </a:prstGeom>
            <a:noFill/>
            <a:ln/>
          </p:spPr>
          <p:txBody>
            <a:bodyPr wrap="square" lIns="0" tIns="0" rIns="0" bIns="0" rtlCol="0" anchor="t"/>
            <a:lstStyle/>
            <a:p>
              <a:pPr algn="ctr">
                <a:lnSpc>
                  <a:spcPts val="3120"/>
                </a:lnSpc>
              </a:pPr>
              <a:r>
                <a:rPr lang="en-US" sz="1050" dirty="0" err="1">
                  <a:latin typeface="Manrope" pitchFamily="2" charset="0"/>
                </a:rPr>
                <a:t>info@ables.com.my</a:t>
              </a:r>
              <a:endParaRPr lang="en-US" sz="1050" dirty="0">
                <a:latin typeface="Manrope" pitchFamily="2" charset="0"/>
              </a:endParaRPr>
            </a:p>
            <a:p>
              <a:pPr algn="ctr">
                <a:lnSpc>
                  <a:spcPts val="3120"/>
                </a:lnSpc>
              </a:pPr>
              <a:endParaRPr lang="en-US" sz="1050" dirty="0">
                <a:latin typeface="Manrope" pitchFamily="2" charset="0"/>
              </a:endParaRPr>
            </a:p>
          </p:txBody>
        </p:sp>
        <p:sp>
          <p:nvSpPr>
            <p:cNvPr id="18" name="TextBox 17">
              <a:extLst>
                <a:ext uri="{FF2B5EF4-FFF2-40B4-BE49-F238E27FC236}">
                  <a16:creationId xmlns:a16="http://schemas.microsoft.com/office/drawing/2014/main" id="{84CC9A00-C29D-070A-58E6-E822F1C8D54F}"/>
                </a:ext>
              </a:extLst>
            </p:cNvPr>
            <p:cNvSpPr txBox="1"/>
            <p:nvPr/>
          </p:nvSpPr>
          <p:spPr>
            <a:xfrm>
              <a:off x="5570883" y="3173921"/>
              <a:ext cx="1596482" cy="253916"/>
            </a:xfrm>
            <a:prstGeom prst="rect">
              <a:avLst/>
            </a:prstGeom>
            <a:noFill/>
          </p:spPr>
          <p:txBody>
            <a:bodyPr wrap="square">
              <a:spAutoFit/>
            </a:bodyPr>
            <a:lstStyle/>
            <a:p>
              <a:r>
                <a:rPr lang="en-US" sz="1050" kern="0" spc="-24" dirty="0">
                  <a:latin typeface="Manrope" pitchFamily="34" charset="0"/>
                  <a:ea typeface="Manrope" pitchFamily="34" charset="-122"/>
                  <a:cs typeface="Manrope" pitchFamily="34" charset="-120"/>
                </a:rPr>
                <a:t>011-37885223</a:t>
              </a:r>
              <a:endParaRPr lang="en-MY" sz="1050" dirty="0"/>
            </a:p>
          </p:txBody>
        </p:sp>
        <p:pic>
          <p:nvPicPr>
            <p:cNvPr id="20" name="Picture 19" descr="A red and white envelope with a black background&#10;&#10;Description automatically generated">
              <a:extLst>
                <a:ext uri="{FF2B5EF4-FFF2-40B4-BE49-F238E27FC236}">
                  <a16:creationId xmlns:a16="http://schemas.microsoft.com/office/drawing/2014/main" id="{CC2778C1-8740-8B6A-0017-E75C110502A8}"/>
                </a:ext>
              </a:extLst>
            </p:cNvPr>
            <p:cNvPicPr>
              <a:picLocks noChangeAspect="1"/>
            </p:cNvPicPr>
            <p:nvPr/>
          </p:nvPicPr>
          <p:blipFill>
            <a:blip r:embed="rId3"/>
            <a:stretch>
              <a:fillRect/>
            </a:stretch>
          </p:blipFill>
          <p:spPr>
            <a:xfrm>
              <a:off x="2977107" y="3159141"/>
              <a:ext cx="280077" cy="280077"/>
            </a:xfrm>
            <a:prstGeom prst="rect">
              <a:avLst/>
            </a:prstGeom>
          </p:spPr>
        </p:pic>
        <p:pic>
          <p:nvPicPr>
            <p:cNvPr id="23" name="Picture 22" descr="A pink telephone with a cord&#10;&#10;Description automatically generated">
              <a:extLst>
                <a:ext uri="{FF2B5EF4-FFF2-40B4-BE49-F238E27FC236}">
                  <a16:creationId xmlns:a16="http://schemas.microsoft.com/office/drawing/2014/main" id="{D94CC529-1423-EDE3-0060-40F898097559}"/>
                </a:ext>
              </a:extLst>
            </p:cNvPr>
            <p:cNvPicPr>
              <a:picLocks noChangeAspect="1"/>
            </p:cNvPicPr>
            <p:nvPr/>
          </p:nvPicPr>
          <p:blipFill>
            <a:blip r:embed="rId4"/>
            <a:stretch>
              <a:fillRect/>
            </a:stretch>
          </p:blipFill>
          <p:spPr>
            <a:xfrm>
              <a:off x="5315771" y="3136505"/>
              <a:ext cx="255112" cy="255112"/>
            </a:xfrm>
            <a:prstGeom prst="rect">
              <a:avLst/>
            </a:prstGeom>
          </p:spPr>
        </p:pic>
      </p:grpSp>
      <p:pic>
        <p:nvPicPr>
          <p:cNvPr id="3" name="Picture 2" descr="A blue and white globe with a black background&#10;&#10;AI-generated content may be incorrect.">
            <a:extLst>
              <a:ext uri="{FF2B5EF4-FFF2-40B4-BE49-F238E27FC236}">
                <a16:creationId xmlns:a16="http://schemas.microsoft.com/office/drawing/2014/main" id="{A4AF729C-DDCD-8647-7132-DCE3FECB4826}"/>
              </a:ext>
            </a:extLst>
          </p:cNvPr>
          <p:cNvPicPr>
            <a:picLocks noChangeAspect="1"/>
          </p:cNvPicPr>
          <p:nvPr/>
        </p:nvPicPr>
        <p:blipFill>
          <a:blip r:embed="rId5"/>
          <a:stretch>
            <a:fillRect/>
          </a:stretch>
        </p:blipFill>
        <p:spPr>
          <a:xfrm>
            <a:off x="1821005" y="3356722"/>
            <a:ext cx="263627" cy="263627"/>
          </a:xfrm>
          <a:prstGeom prst="rect">
            <a:avLst/>
          </a:prstGeom>
        </p:spPr>
      </p:pic>
      <p:sp>
        <p:nvSpPr>
          <p:cNvPr id="6" name="Text 1">
            <a:extLst>
              <a:ext uri="{FF2B5EF4-FFF2-40B4-BE49-F238E27FC236}">
                <a16:creationId xmlns:a16="http://schemas.microsoft.com/office/drawing/2014/main" id="{1DE7F437-4F97-071C-38FA-003C5E2536A6}"/>
              </a:ext>
            </a:extLst>
          </p:cNvPr>
          <p:cNvSpPr/>
          <p:nvPr/>
        </p:nvSpPr>
        <p:spPr>
          <a:xfrm>
            <a:off x="1300367" y="3289950"/>
            <a:ext cx="3047027" cy="397173"/>
          </a:xfrm>
          <a:prstGeom prst="rect">
            <a:avLst/>
          </a:prstGeom>
          <a:noFill/>
          <a:ln/>
        </p:spPr>
        <p:txBody>
          <a:bodyPr wrap="square" lIns="0" tIns="0" rIns="0" bIns="0" rtlCol="0" anchor="t"/>
          <a:lstStyle/>
          <a:p>
            <a:pPr algn="ctr">
              <a:lnSpc>
                <a:spcPts val="3120"/>
              </a:lnSpc>
            </a:pPr>
            <a:r>
              <a:rPr lang="en-US" sz="1050" dirty="0" err="1">
                <a:latin typeface="Manrope" pitchFamily="2" charset="0"/>
              </a:rPr>
              <a:t>www.ables.com.my</a:t>
            </a:r>
            <a:endParaRPr lang="en-US" sz="1050" dirty="0">
              <a:latin typeface="Manrope" pitchFamily="2" charset="0"/>
            </a:endParaRPr>
          </a:p>
          <a:p>
            <a:pPr algn="ctr">
              <a:lnSpc>
                <a:spcPts val="3120"/>
              </a:lnSpc>
            </a:pPr>
            <a:endParaRPr lang="en-US" sz="1050" dirty="0">
              <a:latin typeface="Manrope" pitchFamily="2" charset="0"/>
            </a:endParaRPr>
          </a:p>
        </p:txBody>
      </p:sp>
    </p:spTree>
    <p:extLst>
      <p:ext uri="{BB962C8B-B14F-4D97-AF65-F5344CB8AC3E}">
        <p14:creationId xmlns:p14="http://schemas.microsoft.com/office/powerpoint/2010/main" val="816118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952522" y="1980115"/>
            <a:ext cx="7238956" cy="838180"/>
          </a:xfrm>
          <a:prstGeom prst="rect">
            <a:avLst/>
          </a:prstGeom>
          <a:noFill/>
          <a:ln/>
        </p:spPr>
        <p:txBody>
          <a:bodyPr wrap="square" lIns="0" tIns="0" rIns="0" bIns="0" rtlCol="0" anchor="b"/>
          <a:lstStyle/>
          <a:p>
            <a:pPr algn="ctr">
              <a:lnSpc>
                <a:spcPts val="6600"/>
              </a:lnSpc>
            </a:pPr>
            <a:r>
              <a:rPr lang="en-US" sz="6000" b="1" kern="0" spc="-24" dirty="0">
                <a:solidFill>
                  <a:srgbClr val="000000"/>
                </a:solidFill>
                <a:latin typeface="Manrope" pitchFamily="34" charset="0"/>
                <a:ea typeface="Manrope" pitchFamily="34" charset="-122"/>
                <a:cs typeface="Manrope" pitchFamily="34" charset="-120"/>
              </a:rPr>
              <a:t>The Problem</a:t>
            </a:r>
            <a:endParaRPr lang="en-US" sz="6000" dirty="0"/>
          </a:p>
        </p:txBody>
      </p:sp>
      <p:sp>
        <p:nvSpPr>
          <p:cNvPr id="4" name="Shape 1"/>
          <p:cNvSpPr/>
          <p:nvPr/>
        </p:nvSpPr>
        <p:spPr>
          <a:xfrm>
            <a:off x="714130" y="4908346"/>
            <a:ext cx="952500" cy="952500"/>
          </a:xfrm>
          <a:prstGeom prst="roundRect">
            <a:avLst>
              <a:gd name="adj" fmla="val -96000"/>
            </a:avLst>
          </a:prstGeom>
          <a:solidFill>
            <a:srgbClr val="3F9AF7"/>
          </a:solidFill>
          <a:ln/>
        </p:spPr>
        <p:txBody>
          <a:bodyPr/>
          <a:lstStyle/>
          <a:p>
            <a:endParaRPr lang="en-MY"/>
          </a:p>
        </p:txBody>
      </p:sp>
      <p:sp>
        <p:nvSpPr>
          <p:cNvPr id="5" name="Shape 2"/>
          <p:cNvSpPr/>
          <p:nvPr/>
        </p:nvSpPr>
        <p:spPr>
          <a:xfrm>
            <a:off x="8056477" y="952294"/>
            <a:ext cx="1190625" cy="1190625"/>
          </a:xfrm>
          <a:prstGeom prst="roundRect">
            <a:avLst>
              <a:gd name="adj" fmla="val -76800"/>
            </a:avLst>
          </a:prstGeom>
          <a:solidFill>
            <a:srgbClr val="FFD458"/>
          </a:solidFill>
          <a:ln/>
        </p:spPr>
        <p:txBody>
          <a:bodyPr/>
          <a:lstStyle/>
          <a:p>
            <a:endParaRPr lang="en-MY"/>
          </a:p>
        </p:txBody>
      </p:sp>
      <p:sp>
        <p:nvSpPr>
          <p:cNvPr id="6" name="Shape 3"/>
          <p:cNvSpPr/>
          <p:nvPr/>
        </p:nvSpPr>
        <p:spPr>
          <a:xfrm>
            <a:off x="7030940" y="4431250"/>
            <a:ext cx="238125" cy="238125"/>
          </a:xfrm>
          <a:prstGeom prst="ellipse">
            <a:avLst/>
          </a:prstGeom>
          <a:solidFill>
            <a:srgbClr val="6865FF"/>
          </a:solidFill>
          <a:ln/>
        </p:spPr>
        <p:txBody>
          <a:bodyPr/>
          <a:lstStyle/>
          <a:p>
            <a:endParaRPr lang="en-MY"/>
          </a:p>
        </p:txBody>
      </p:sp>
      <p:sp>
        <p:nvSpPr>
          <p:cNvPr id="7" name="Shape 4"/>
          <p:cNvSpPr/>
          <p:nvPr/>
        </p:nvSpPr>
        <p:spPr>
          <a:xfrm>
            <a:off x="240978" y="-426"/>
            <a:ext cx="238125" cy="238125"/>
          </a:xfrm>
          <a:prstGeom prst="roundRect">
            <a:avLst>
              <a:gd name="adj" fmla="val -384000"/>
            </a:avLst>
          </a:prstGeom>
          <a:solidFill>
            <a:srgbClr val="103DAD"/>
          </a:solidFill>
          <a:ln/>
        </p:spPr>
        <p:txBody>
          <a:bodyPr/>
          <a:lstStyle/>
          <a:p>
            <a:endParaRPr lang="en-MY"/>
          </a:p>
        </p:txBody>
      </p:sp>
      <p:sp>
        <p:nvSpPr>
          <p:cNvPr id="8" name="Shape 5"/>
          <p:cNvSpPr/>
          <p:nvPr/>
        </p:nvSpPr>
        <p:spPr>
          <a:xfrm>
            <a:off x="476724" y="233869"/>
            <a:ext cx="714375" cy="714375"/>
          </a:xfrm>
          <a:prstGeom prst="roundRect">
            <a:avLst>
              <a:gd name="adj" fmla="val -128000"/>
            </a:avLst>
          </a:prstGeom>
          <a:solidFill>
            <a:srgbClr val="FFA8B7"/>
          </a:solidFill>
          <a:ln/>
        </p:spPr>
        <p:txBody>
          <a:bodyPr/>
          <a:lstStyle/>
          <a:p>
            <a:endParaRPr lang="en-MY"/>
          </a:p>
        </p:txBody>
      </p:sp>
      <p:sp>
        <p:nvSpPr>
          <p:cNvPr id="9" name="Shape 6"/>
          <p:cNvSpPr/>
          <p:nvPr/>
        </p:nvSpPr>
        <p:spPr>
          <a:xfrm>
            <a:off x="7686708" y="239208"/>
            <a:ext cx="714375" cy="714375"/>
          </a:xfrm>
          <a:prstGeom prst="ellipse">
            <a:avLst/>
          </a:prstGeom>
          <a:solidFill>
            <a:srgbClr val="FF8A01"/>
          </a:solidFill>
          <a:ln/>
        </p:spPr>
        <p:txBody>
          <a:bodyPr/>
          <a:lstStyle/>
          <a:p>
            <a:endParaRPr lang="en-MY"/>
          </a:p>
        </p:txBody>
      </p:sp>
      <p:sp>
        <p:nvSpPr>
          <p:cNvPr id="11" name="Text 7"/>
          <p:cNvSpPr/>
          <p:nvPr/>
        </p:nvSpPr>
        <p:spPr>
          <a:xfrm>
            <a:off x="952522" y="2916230"/>
            <a:ext cx="7238956" cy="152403"/>
          </a:xfrm>
          <a:prstGeom prst="rect">
            <a:avLst/>
          </a:prstGeom>
          <a:noFill/>
          <a:ln/>
        </p:spPr>
        <p:txBody>
          <a:bodyPr wrap="square" lIns="0" tIns="0" rIns="0" bIns="0" rtlCol="0" anchor="t"/>
          <a:lstStyle/>
          <a:p>
            <a:pPr algn="ctr">
              <a:lnSpc>
                <a:spcPts val="1200"/>
              </a:lnSpc>
            </a:pPr>
            <a:r>
              <a:rPr lang="en-MY" sz="1600" b="1" kern="0" spc="240" dirty="0">
                <a:solidFill>
                  <a:srgbClr val="7B8193"/>
                </a:solidFill>
                <a:latin typeface="Manrope"/>
              </a:rPr>
              <a:t>Do you know where your zakat goes?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Shape 1"/>
          <p:cNvSpPr/>
          <p:nvPr/>
        </p:nvSpPr>
        <p:spPr>
          <a:xfrm>
            <a:off x="714130" y="4908346"/>
            <a:ext cx="952500" cy="952500"/>
          </a:xfrm>
          <a:prstGeom prst="roundRect">
            <a:avLst>
              <a:gd name="adj" fmla="val -96000"/>
            </a:avLst>
          </a:prstGeom>
          <a:solidFill>
            <a:srgbClr val="3F9AF7"/>
          </a:solidFill>
          <a:ln/>
        </p:spPr>
        <p:txBody>
          <a:bodyPr/>
          <a:lstStyle/>
          <a:p>
            <a:endParaRPr lang="en-MY"/>
          </a:p>
        </p:txBody>
      </p:sp>
      <p:sp>
        <p:nvSpPr>
          <p:cNvPr id="5" name="Shape 2"/>
          <p:cNvSpPr/>
          <p:nvPr/>
        </p:nvSpPr>
        <p:spPr>
          <a:xfrm>
            <a:off x="8056477" y="952294"/>
            <a:ext cx="1190625" cy="1190625"/>
          </a:xfrm>
          <a:prstGeom prst="roundRect">
            <a:avLst>
              <a:gd name="adj" fmla="val -76800"/>
            </a:avLst>
          </a:prstGeom>
          <a:solidFill>
            <a:srgbClr val="FFD458"/>
          </a:solidFill>
          <a:ln/>
        </p:spPr>
        <p:txBody>
          <a:bodyPr/>
          <a:lstStyle/>
          <a:p>
            <a:endParaRPr lang="en-MY"/>
          </a:p>
        </p:txBody>
      </p:sp>
      <p:sp>
        <p:nvSpPr>
          <p:cNvPr id="6" name="Shape 3"/>
          <p:cNvSpPr/>
          <p:nvPr/>
        </p:nvSpPr>
        <p:spPr>
          <a:xfrm>
            <a:off x="7030940" y="4431250"/>
            <a:ext cx="238125" cy="238125"/>
          </a:xfrm>
          <a:prstGeom prst="ellipse">
            <a:avLst/>
          </a:prstGeom>
          <a:solidFill>
            <a:srgbClr val="6865FF"/>
          </a:solidFill>
          <a:ln/>
        </p:spPr>
        <p:txBody>
          <a:bodyPr/>
          <a:lstStyle/>
          <a:p>
            <a:endParaRPr lang="en-MY"/>
          </a:p>
        </p:txBody>
      </p:sp>
      <p:sp>
        <p:nvSpPr>
          <p:cNvPr id="7" name="Shape 4"/>
          <p:cNvSpPr/>
          <p:nvPr/>
        </p:nvSpPr>
        <p:spPr>
          <a:xfrm>
            <a:off x="240978" y="-426"/>
            <a:ext cx="238125" cy="238125"/>
          </a:xfrm>
          <a:prstGeom prst="roundRect">
            <a:avLst>
              <a:gd name="adj" fmla="val -384000"/>
            </a:avLst>
          </a:prstGeom>
          <a:solidFill>
            <a:srgbClr val="103DAD"/>
          </a:solidFill>
          <a:ln/>
        </p:spPr>
        <p:txBody>
          <a:bodyPr/>
          <a:lstStyle/>
          <a:p>
            <a:endParaRPr lang="en-MY"/>
          </a:p>
        </p:txBody>
      </p:sp>
      <p:sp>
        <p:nvSpPr>
          <p:cNvPr id="8" name="Shape 5"/>
          <p:cNvSpPr/>
          <p:nvPr/>
        </p:nvSpPr>
        <p:spPr>
          <a:xfrm>
            <a:off x="476724" y="233869"/>
            <a:ext cx="714375" cy="714375"/>
          </a:xfrm>
          <a:prstGeom prst="roundRect">
            <a:avLst>
              <a:gd name="adj" fmla="val -128000"/>
            </a:avLst>
          </a:prstGeom>
          <a:solidFill>
            <a:srgbClr val="FFA8B7"/>
          </a:solidFill>
          <a:ln/>
        </p:spPr>
        <p:txBody>
          <a:bodyPr/>
          <a:lstStyle/>
          <a:p>
            <a:endParaRPr lang="en-MY"/>
          </a:p>
        </p:txBody>
      </p:sp>
      <p:sp>
        <p:nvSpPr>
          <p:cNvPr id="9" name="Shape 6"/>
          <p:cNvSpPr/>
          <p:nvPr/>
        </p:nvSpPr>
        <p:spPr>
          <a:xfrm>
            <a:off x="7686708" y="239208"/>
            <a:ext cx="714375" cy="714375"/>
          </a:xfrm>
          <a:prstGeom prst="ellipse">
            <a:avLst/>
          </a:prstGeom>
          <a:solidFill>
            <a:srgbClr val="FF8A01"/>
          </a:solidFill>
          <a:ln/>
        </p:spPr>
        <p:txBody>
          <a:bodyPr/>
          <a:lstStyle/>
          <a:p>
            <a:endParaRPr lang="en-MY"/>
          </a:p>
        </p:txBody>
      </p:sp>
      <p:sp>
        <p:nvSpPr>
          <p:cNvPr id="3" name="TextBox 2">
            <a:extLst>
              <a:ext uri="{FF2B5EF4-FFF2-40B4-BE49-F238E27FC236}">
                <a16:creationId xmlns:a16="http://schemas.microsoft.com/office/drawing/2014/main" id="{526A4102-AFC5-A65E-4F7E-CA20137CE617}"/>
              </a:ext>
            </a:extLst>
          </p:cNvPr>
          <p:cNvSpPr txBox="1"/>
          <p:nvPr/>
        </p:nvSpPr>
        <p:spPr>
          <a:xfrm>
            <a:off x="733425" y="2248585"/>
            <a:ext cx="7677151" cy="646331"/>
          </a:xfrm>
          <a:prstGeom prst="rect">
            <a:avLst/>
          </a:prstGeom>
          <a:noFill/>
        </p:spPr>
        <p:txBody>
          <a:bodyPr wrap="square">
            <a:spAutoFit/>
          </a:bodyPr>
          <a:lstStyle/>
          <a:p>
            <a:pPr algn="ctr"/>
            <a:r>
              <a:rPr lang="en-MY" sz="3600" b="1" dirty="0">
                <a:latin typeface="Manrope" pitchFamily="2" charset="0"/>
              </a:rPr>
              <a:t>All Muslims need to give zakat.</a:t>
            </a:r>
          </a:p>
        </p:txBody>
      </p:sp>
    </p:spTree>
    <p:extLst>
      <p:ext uri="{BB962C8B-B14F-4D97-AF65-F5344CB8AC3E}">
        <p14:creationId xmlns:p14="http://schemas.microsoft.com/office/powerpoint/2010/main" val="2013789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993E9-D8BD-6B30-C8A2-4FA4F768B0B1}"/>
            </a:ext>
          </a:extLst>
        </p:cNvPr>
        <p:cNvGrpSpPr/>
        <p:nvPr/>
      </p:nvGrpSpPr>
      <p:grpSpPr>
        <a:xfrm>
          <a:off x="0" y="0"/>
          <a:ext cx="0" cy="0"/>
          <a:chOff x="0" y="0"/>
          <a:chExt cx="0" cy="0"/>
        </a:xfrm>
      </p:grpSpPr>
      <p:sp>
        <p:nvSpPr>
          <p:cNvPr id="4" name="Shape 1">
            <a:extLst>
              <a:ext uri="{FF2B5EF4-FFF2-40B4-BE49-F238E27FC236}">
                <a16:creationId xmlns:a16="http://schemas.microsoft.com/office/drawing/2014/main" id="{592FE223-7EA2-BAF6-A7FC-BB6A0AD5BB61}"/>
              </a:ext>
            </a:extLst>
          </p:cNvPr>
          <p:cNvSpPr/>
          <p:nvPr/>
        </p:nvSpPr>
        <p:spPr>
          <a:xfrm>
            <a:off x="714130" y="4908346"/>
            <a:ext cx="952500" cy="952500"/>
          </a:xfrm>
          <a:prstGeom prst="roundRect">
            <a:avLst>
              <a:gd name="adj" fmla="val -96000"/>
            </a:avLst>
          </a:prstGeom>
          <a:solidFill>
            <a:srgbClr val="3F9AF7"/>
          </a:solidFill>
          <a:ln/>
        </p:spPr>
        <p:txBody>
          <a:bodyPr/>
          <a:lstStyle/>
          <a:p>
            <a:endParaRPr lang="en-MY"/>
          </a:p>
        </p:txBody>
      </p:sp>
      <p:sp>
        <p:nvSpPr>
          <p:cNvPr id="5" name="Shape 2">
            <a:extLst>
              <a:ext uri="{FF2B5EF4-FFF2-40B4-BE49-F238E27FC236}">
                <a16:creationId xmlns:a16="http://schemas.microsoft.com/office/drawing/2014/main" id="{7F7EAB79-B5DA-790B-58E9-9742317560EE}"/>
              </a:ext>
            </a:extLst>
          </p:cNvPr>
          <p:cNvSpPr/>
          <p:nvPr/>
        </p:nvSpPr>
        <p:spPr>
          <a:xfrm>
            <a:off x="8056477" y="952294"/>
            <a:ext cx="1190625" cy="1190625"/>
          </a:xfrm>
          <a:prstGeom prst="roundRect">
            <a:avLst>
              <a:gd name="adj" fmla="val -76800"/>
            </a:avLst>
          </a:prstGeom>
          <a:solidFill>
            <a:srgbClr val="FFD458"/>
          </a:solidFill>
          <a:ln/>
        </p:spPr>
        <p:txBody>
          <a:bodyPr/>
          <a:lstStyle/>
          <a:p>
            <a:endParaRPr lang="en-MY"/>
          </a:p>
        </p:txBody>
      </p:sp>
      <p:sp>
        <p:nvSpPr>
          <p:cNvPr id="6" name="Shape 3">
            <a:extLst>
              <a:ext uri="{FF2B5EF4-FFF2-40B4-BE49-F238E27FC236}">
                <a16:creationId xmlns:a16="http://schemas.microsoft.com/office/drawing/2014/main" id="{3EEDB048-1BB7-0FF7-5A23-A53C1E00E7FA}"/>
              </a:ext>
            </a:extLst>
          </p:cNvPr>
          <p:cNvSpPr/>
          <p:nvPr/>
        </p:nvSpPr>
        <p:spPr>
          <a:xfrm>
            <a:off x="7030940" y="4431250"/>
            <a:ext cx="238125" cy="238125"/>
          </a:xfrm>
          <a:prstGeom prst="ellipse">
            <a:avLst/>
          </a:prstGeom>
          <a:solidFill>
            <a:srgbClr val="6865FF"/>
          </a:solidFill>
          <a:ln/>
        </p:spPr>
        <p:txBody>
          <a:bodyPr/>
          <a:lstStyle/>
          <a:p>
            <a:endParaRPr lang="en-MY"/>
          </a:p>
        </p:txBody>
      </p:sp>
      <p:sp>
        <p:nvSpPr>
          <p:cNvPr id="7" name="Shape 4">
            <a:extLst>
              <a:ext uri="{FF2B5EF4-FFF2-40B4-BE49-F238E27FC236}">
                <a16:creationId xmlns:a16="http://schemas.microsoft.com/office/drawing/2014/main" id="{F5E16592-8B94-0BD8-2753-F6E29F6C21DA}"/>
              </a:ext>
            </a:extLst>
          </p:cNvPr>
          <p:cNvSpPr/>
          <p:nvPr/>
        </p:nvSpPr>
        <p:spPr>
          <a:xfrm>
            <a:off x="240978" y="-426"/>
            <a:ext cx="238125" cy="238125"/>
          </a:xfrm>
          <a:prstGeom prst="roundRect">
            <a:avLst>
              <a:gd name="adj" fmla="val -384000"/>
            </a:avLst>
          </a:prstGeom>
          <a:solidFill>
            <a:srgbClr val="103DAD"/>
          </a:solidFill>
          <a:ln/>
        </p:spPr>
        <p:txBody>
          <a:bodyPr/>
          <a:lstStyle/>
          <a:p>
            <a:endParaRPr lang="en-MY"/>
          </a:p>
        </p:txBody>
      </p:sp>
      <p:sp>
        <p:nvSpPr>
          <p:cNvPr id="8" name="Shape 5">
            <a:extLst>
              <a:ext uri="{FF2B5EF4-FFF2-40B4-BE49-F238E27FC236}">
                <a16:creationId xmlns:a16="http://schemas.microsoft.com/office/drawing/2014/main" id="{F7C9B445-9EA3-3D02-F1DC-B279E9FC9F7C}"/>
              </a:ext>
            </a:extLst>
          </p:cNvPr>
          <p:cNvSpPr/>
          <p:nvPr/>
        </p:nvSpPr>
        <p:spPr>
          <a:xfrm>
            <a:off x="476724" y="233869"/>
            <a:ext cx="714375" cy="714375"/>
          </a:xfrm>
          <a:prstGeom prst="roundRect">
            <a:avLst>
              <a:gd name="adj" fmla="val -128000"/>
            </a:avLst>
          </a:prstGeom>
          <a:solidFill>
            <a:srgbClr val="FFA8B7"/>
          </a:solidFill>
          <a:ln/>
        </p:spPr>
        <p:txBody>
          <a:bodyPr/>
          <a:lstStyle/>
          <a:p>
            <a:endParaRPr lang="en-MY"/>
          </a:p>
        </p:txBody>
      </p:sp>
      <p:sp>
        <p:nvSpPr>
          <p:cNvPr id="9" name="Shape 6">
            <a:extLst>
              <a:ext uri="{FF2B5EF4-FFF2-40B4-BE49-F238E27FC236}">
                <a16:creationId xmlns:a16="http://schemas.microsoft.com/office/drawing/2014/main" id="{36C64A3D-4235-61A6-7EF7-FB9DEB25AC44}"/>
              </a:ext>
            </a:extLst>
          </p:cNvPr>
          <p:cNvSpPr/>
          <p:nvPr/>
        </p:nvSpPr>
        <p:spPr>
          <a:xfrm>
            <a:off x="7686708" y="239208"/>
            <a:ext cx="714375" cy="714375"/>
          </a:xfrm>
          <a:prstGeom prst="ellipse">
            <a:avLst/>
          </a:prstGeom>
          <a:solidFill>
            <a:srgbClr val="FF8A01"/>
          </a:solidFill>
          <a:ln/>
        </p:spPr>
        <p:txBody>
          <a:bodyPr/>
          <a:lstStyle/>
          <a:p>
            <a:endParaRPr lang="en-MY"/>
          </a:p>
        </p:txBody>
      </p:sp>
      <p:sp>
        <p:nvSpPr>
          <p:cNvPr id="3" name="TextBox 2">
            <a:extLst>
              <a:ext uri="{FF2B5EF4-FFF2-40B4-BE49-F238E27FC236}">
                <a16:creationId xmlns:a16="http://schemas.microsoft.com/office/drawing/2014/main" id="{29D49CFF-0CF7-A5D9-64E6-CB05767CC1B2}"/>
              </a:ext>
            </a:extLst>
          </p:cNvPr>
          <p:cNvSpPr txBox="1"/>
          <p:nvPr/>
        </p:nvSpPr>
        <p:spPr>
          <a:xfrm>
            <a:off x="276658" y="2248584"/>
            <a:ext cx="8590684" cy="646331"/>
          </a:xfrm>
          <a:prstGeom prst="rect">
            <a:avLst/>
          </a:prstGeom>
          <a:noFill/>
        </p:spPr>
        <p:txBody>
          <a:bodyPr wrap="square">
            <a:spAutoFit/>
          </a:bodyPr>
          <a:lstStyle/>
          <a:p>
            <a:pPr algn="ctr"/>
            <a:r>
              <a:rPr lang="en-MY" sz="3600" b="1" dirty="0">
                <a:latin typeface="Manrope" pitchFamily="2" charset="0"/>
              </a:rPr>
              <a:t>But do they know where it truly goes?</a:t>
            </a:r>
          </a:p>
        </p:txBody>
      </p:sp>
    </p:spTree>
    <p:extLst>
      <p:ext uri="{BB962C8B-B14F-4D97-AF65-F5344CB8AC3E}">
        <p14:creationId xmlns:p14="http://schemas.microsoft.com/office/powerpoint/2010/main" val="3079523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3CDAE9E-DB7C-90E6-8018-B3BE6C7AEDD1}"/>
              </a:ext>
            </a:extLst>
          </p:cNvPr>
          <p:cNvGrpSpPr/>
          <p:nvPr/>
        </p:nvGrpSpPr>
        <p:grpSpPr>
          <a:xfrm>
            <a:off x="999258" y="692595"/>
            <a:ext cx="7145483" cy="3864590"/>
            <a:chOff x="999258" y="844995"/>
            <a:chExt cx="7145483" cy="3864590"/>
          </a:xfrm>
        </p:grpSpPr>
        <p:sp>
          <p:nvSpPr>
            <p:cNvPr id="3" name="TextBox 2">
              <a:extLst>
                <a:ext uri="{FF2B5EF4-FFF2-40B4-BE49-F238E27FC236}">
                  <a16:creationId xmlns:a16="http://schemas.microsoft.com/office/drawing/2014/main" id="{77975636-23AF-A1C9-4867-3A19E98FD7A5}"/>
                </a:ext>
              </a:extLst>
            </p:cNvPr>
            <p:cNvSpPr txBox="1"/>
            <p:nvPr/>
          </p:nvSpPr>
          <p:spPr>
            <a:xfrm>
              <a:off x="999258" y="2401261"/>
              <a:ext cx="7145483" cy="2308324"/>
            </a:xfrm>
            <a:prstGeom prst="rect">
              <a:avLst/>
            </a:prstGeom>
            <a:noFill/>
          </p:spPr>
          <p:txBody>
            <a:bodyPr wrap="square">
              <a:spAutoFit/>
            </a:bodyPr>
            <a:lstStyle/>
            <a:p>
              <a:r>
                <a:rPr lang="en-MY" i="0" dirty="0">
                  <a:solidFill>
                    <a:srgbClr val="000000"/>
                  </a:solidFill>
                  <a:effectLst/>
                  <a:latin typeface="Manrope" pitchFamily="2" charset="0"/>
                </a:rPr>
                <a:t>🧍 Poor People (</a:t>
              </a:r>
              <a:r>
                <a:rPr lang="en-MY" i="0" dirty="0" err="1">
                  <a:solidFill>
                    <a:srgbClr val="000000"/>
                  </a:solidFill>
                  <a:effectLst/>
                  <a:latin typeface="Manrope" pitchFamily="2" charset="0"/>
                </a:rPr>
                <a:t>Fuqaraa</a:t>
              </a:r>
              <a:r>
                <a:rPr lang="en-MY" i="0" dirty="0">
                  <a:solidFill>
                    <a:srgbClr val="000000"/>
                  </a:solidFill>
                  <a:effectLst/>
                  <a:latin typeface="Manrope" pitchFamily="2" charset="0"/>
                </a:rPr>
                <a:t>)</a:t>
              </a:r>
              <a:br>
                <a:rPr lang="en-MY" dirty="0">
                  <a:solidFill>
                    <a:srgbClr val="000000"/>
                  </a:solidFill>
                  <a:latin typeface="Manrope" pitchFamily="2" charset="0"/>
                </a:rPr>
              </a:br>
              <a:r>
                <a:rPr lang="en-MY" i="0" dirty="0">
                  <a:solidFill>
                    <a:srgbClr val="000000"/>
                  </a:solidFill>
                  <a:effectLst/>
                  <a:latin typeface="Manrope" pitchFamily="2" charset="0"/>
                </a:rPr>
                <a:t>👥 Needy People (</a:t>
              </a:r>
              <a:r>
                <a:rPr lang="en-MY" i="0" dirty="0" err="1">
                  <a:solidFill>
                    <a:srgbClr val="000000"/>
                  </a:solidFill>
                  <a:effectLst/>
                  <a:latin typeface="Manrope" pitchFamily="2" charset="0"/>
                </a:rPr>
                <a:t>Masakeen</a:t>
              </a:r>
              <a:r>
                <a:rPr lang="en-MY" i="0" dirty="0">
                  <a:solidFill>
                    <a:srgbClr val="000000"/>
                  </a:solidFill>
                  <a:effectLst/>
                  <a:latin typeface="Manrope" pitchFamily="2" charset="0"/>
                </a:rPr>
                <a:t>)</a:t>
              </a:r>
              <a:br>
                <a:rPr lang="en-MY" dirty="0">
                  <a:solidFill>
                    <a:srgbClr val="000000"/>
                  </a:solidFill>
                  <a:latin typeface="Manrope" pitchFamily="2" charset="0"/>
                </a:rPr>
              </a:br>
              <a:r>
                <a:rPr lang="en-MY" i="0" dirty="0">
                  <a:solidFill>
                    <a:srgbClr val="000000"/>
                  </a:solidFill>
                  <a:effectLst/>
                  <a:latin typeface="Manrope" pitchFamily="2" charset="0"/>
                </a:rPr>
                <a:t>🤝 Zakat Collector (</a:t>
              </a:r>
              <a:r>
                <a:rPr lang="en-MY" i="0" dirty="0" err="1">
                  <a:solidFill>
                    <a:srgbClr val="000000"/>
                  </a:solidFill>
                  <a:effectLst/>
                  <a:latin typeface="Manrope" pitchFamily="2" charset="0"/>
                </a:rPr>
                <a:t>Aamileen</a:t>
              </a:r>
              <a:r>
                <a:rPr lang="en-MY" i="0" dirty="0">
                  <a:solidFill>
                    <a:srgbClr val="000000"/>
                  </a:solidFill>
                  <a:effectLst/>
                  <a:latin typeface="Manrope" pitchFamily="2" charset="0"/>
                </a:rPr>
                <a:t>)</a:t>
              </a:r>
              <a:br>
                <a:rPr lang="en-MY" dirty="0">
                  <a:solidFill>
                    <a:srgbClr val="000000"/>
                  </a:solidFill>
                  <a:latin typeface="Manrope" pitchFamily="2" charset="0"/>
                </a:rPr>
              </a:br>
              <a:r>
                <a:rPr lang="en-MY" i="0" dirty="0">
                  <a:solidFill>
                    <a:srgbClr val="000000"/>
                  </a:solidFill>
                  <a:effectLst/>
                  <a:latin typeface="Manrope" pitchFamily="2" charset="0"/>
                </a:rPr>
                <a:t>❤️ Those Who have a Reconciliation of Heart (</a:t>
              </a:r>
              <a:r>
                <a:rPr lang="en-MY" i="0" dirty="0" err="1">
                  <a:solidFill>
                    <a:srgbClr val="000000"/>
                  </a:solidFill>
                  <a:effectLst/>
                  <a:latin typeface="Manrope" pitchFamily="2" charset="0"/>
                </a:rPr>
                <a:t>Muallafatul</a:t>
              </a:r>
              <a:r>
                <a:rPr lang="en-MY" i="0" dirty="0">
                  <a:solidFill>
                    <a:srgbClr val="000000"/>
                  </a:solidFill>
                  <a:effectLst/>
                  <a:latin typeface="Manrope" pitchFamily="2" charset="0"/>
                </a:rPr>
                <a:t> </a:t>
              </a:r>
              <a:r>
                <a:rPr lang="en-MY" i="0" dirty="0" err="1">
                  <a:solidFill>
                    <a:srgbClr val="000000"/>
                  </a:solidFill>
                  <a:effectLst/>
                  <a:latin typeface="Manrope" pitchFamily="2" charset="0"/>
                </a:rPr>
                <a:t>Quloob</a:t>
              </a:r>
              <a:r>
                <a:rPr lang="en-MY" i="0" dirty="0">
                  <a:solidFill>
                    <a:srgbClr val="000000"/>
                  </a:solidFill>
                  <a:effectLst/>
                  <a:latin typeface="Manrope" pitchFamily="2" charset="0"/>
                </a:rPr>
                <a:t>)</a:t>
              </a:r>
              <a:br>
                <a:rPr lang="en-MY" dirty="0">
                  <a:solidFill>
                    <a:srgbClr val="000000"/>
                  </a:solidFill>
                  <a:latin typeface="Manrope" pitchFamily="2" charset="0"/>
                </a:rPr>
              </a:br>
              <a:r>
                <a:rPr lang="en-MY" i="0" dirty="0">
                  <a:solidFill>
                    <a:srgbClr val="000000"/>
                  </a:solidFill>
                  <a:effectLst/>
                  <a:latin typeface="Manrope" pitchFamily="2" charset="0"/>
                </a:rPr>
                <a:t>🧘 To Free those in Bondage (</a:t>
              </a:r>
              <a:r>
                <a:rPr lang="en-MY" i="0" dirty="0" err="1">
                  <a:solidFill>
                    <a:srgbClr val="000000"/>
                  </a:solidFill>
                  <a:effectLst/>
                  <a:latin typeface="Manrope" pitchFamily="2" charset="0"/>
                </a:rPr>
                <a:t>Ar-Riqaab</a:t>
              </a:r>
              <a:r>
                <a:rPr lang="en-MY" i="0" dirty="0">
                  <a:solidFill>
                    <a:srgbClr val="000000"/>
                  </a:solidFill>
                  <a:effectLst/>
                  <a:latin typeface="Manrope" pitchFamily="2" charset="0"/>
                </a:rPr>
                <a:t>)</a:t>
              </a:r>
              <a:br>
                <a:rPr lang="en-MY" dirty="0">
                  <a:solidFill>
                    <a:srgbClr val="000000"/>
                  </a:solidFill>
                  <a:latin typeface="Manrope" pitchFamily="2" charset="0"/>
                </a:rPr>
              </a:br>
              <a:r>
                <a:rPr lang="en-MY" i="0" dirty="0">
                  <a:solidFill>
                    <a:srgbClr val="000000"/>
                  </a:solidFill>
                  <a:effectLst/>
                  <a:latin typeface="Manrope" pitchFamily="2" charset="0"/>
                </a:rPr>
                <a:t>💸 The Debt-Ridden (Al </a:t>
              </a:r>
              <a:r>
                <a:rPr lang="en-MY" i="0" dirty="0" err="1">
                  <a:solidFill>
                    <a:srgbClr val="000000"/>
                  </a:solidFill>
                  <a:effectLst/>
                  <a:latin typeface="Manrope" pitchFamily="2" charset="0"/>
                </a:rPr>
                <a:t>Ghaarimeen</a:t>
              </a:r>
              <a:r>
                <a:rPr lang="en-MY" i="0" dirty="0">
                  <a:solidFill>
                    <a:srgbClr val="000000"/>
                  </a:solidFill>
                  <a:effectLst/>
                  <a:latin typeface="Manrope" pitchFamily="2" charset="0"/>
                </a:rPr>
                <a:t>)</a:t>
              </a:r>
              <a:br>
                <a:rPr lang="en-MY" dirty="0">
                  <a:solidFill>
                    <a:srgbClr val="000000"/>
                  </a:solidFill>
                  <a:latin typeface="Manrope" pitchFamily="2" charset="0"/>
                </a:rPr>
              </a:br>
              <a:r>
                <a:rPr lang="en-MY" i="0" dirty="0">
                  <a:solidFill>
                    <a:srgbClr val="000000"/>
                  </a:solidFill>
                  <a:effectLst/>
                  <a:latin typeface="Manrope" pitchFamily="2" charset="0"/>
                </a:rPr>
                <a:t>🌍 For the Cause of God (Fi </a:t>
              </a:r>
              <a:r>
                <a:rPr lang="en-MY" i="0" dirty="0" err="1">
                  <a:solidFill>
                    <a:srgbClr val="000000"/>
                  </a:solidFill>
                  <a:effectLst/>
                  <a:latin typeface="Manrope" pitchFamily="2" charset="0"/>
                </a:rPr>
                <a:t>Sabeelillah</a:t>
              </a:r>
              <a:r>
                <a:rPr lang="en-MY" i="0" dirty="0">
                  <a:solidFill>
                    <a:srgbClr val="000000"/>
                  </a:solidFill>
                  <a:effectLst/>
                  <a:latin typeface="Manrope" pitchFamily="2" charset="0"/>
                </a:rPr>
                <a:t>)</a:t>
              </a:r>
              <a:br>
                <a:rPr lang="en-MY" dirty="0">
                  <a:solidFill>
                    <a:srgbClr val="000000"/>
                  </a:solidFill>
                  <a:latin typeface="Manrope" pitchFamily="2" charset="0"/>
                </a:rPr>
              </a:br>
              <a:r>
                <a:rPr lang="en-MY" i="0" dirty="0">
                  <a:solidFill>
                    <a:srgbClr val="000000"/>
                  </a:solidFill>
                  <a:effectLst/>
                  <a:latin typeface="Manrope" pitchFamily="2" charset="0"/>
                </a:rPr>
                <a:t>🚶 Wayfarer</a:t>
              </a:r>
              <a:endParaRPr lang="en-MY" dirty="0">
                <a:solidFill>
                  <a:srgbClr val="000000"/>
                </a:solidFill>
                <a:latin typeface="Manrope" pitchFamily="2" charset="0"/>
              </a:endParaRPr>
            </a:p>
          </p:txBody>
        </p:sp>
        <p:sp>
          <p:nvSpPr>
            <p:cNvPr id="4" name="TextBox 3">
              <a:extLst>
                <a:ext uri="{FF2B5EF4-FFF2-40B4-BE49-F238E27FC236}">
                  <a16:creationId xmlns:a16="http://schemas.microsoft.com/office/drawing/2014/main" id="{3222645F-62C9-3E99-1414-E240246D0932}"/>
                </a:ext>
              </a:extLst>
            </p:cNvPr>
            <p:cNvSpPr txBox="1"/>
            <p:nvPr/>
          </p:nvSpPr>
          <p:spPr>
            <a:xfrm>
              <a:off x="4074100" y="844995"/>
              <a:ext cx="995797" cy="369332"/>
            </a:xfrm>
            <a:prstGeom prst="rect">
              <a:avLst/>
            </a:prstGeom>
            <a:noFill/>
          </p:spPr>
          <p:txBody>
            <a:bodyPr wrap="square">
              <a:spAutoFit/>
            </a:bodyPr>
            <a:lstStyle/>
            <a:p>
              <a:pPr algn="ctr"/>
              <a:r>
                <a:rPr lang="en-MY" dirty="0">
                  <a:solidFill>
                    <a:srgbClr val="000000"/>
                  </a:solidFill>
                  <a:latin typeface="Manrope" pitchFamily="2" charset="0"/>
                </a:rPr>
                <a:t>Muslim</a:t>
              </a:r>
            </a:p>
          </p:txBody>
        </p:sp>
        <p:sp>
          <p:nvSpPr>
            <p:cNvPr id="5" name="TextBox 4">
              <a:extLst>
                <a:ext uri="{FF2B5EF4-FFF2-40B4-BE49-F238E27FC236}">
                  <a16:creationId xmlns:a16="http://schemas.microsoft.com/office/drawing/2014/main" id="{60903270-7713-B45A-7358-1BFCAAFF942A}"/>
                </a:ext>
              </a:extLst>
            </p:cNvPr>
            <p:cNvSpPr txBox="1"/>
            <p:nvPr/>
          </p:nvSpPr>
          <p:spPr>
            <a:xfrm>
              <a:off x="4074100" y="1623128"/>
              <a:ext cx="995797" cy="369332"/>
            </a:xfrm>
            <a:prstGeom prst="rect">
              <a:avLst/>
            </a:prstGeom>
            <a:noFill/>
          </p:spPr>
          <p:txBody>
            <a:bodyPr wrap="square">
              <a:spAutoFit/>
            </a:bodyPr>
            <a:lstStyle/>
            <a:p>
              <a:pPr algn="ctr"/>
              <a:r>
                <a:rPr lang="en-MY" dirty="0">
                  <a:solidFill>
                    <a:srgbClr val="000000"/>
                  </a:solidFill>
                  <a:latin typeface="Manrope" pitchFamily="2" charset="0"/>
                </a:rPr>
                <a:t>+</a:t>
              </a:r>
            </a:p>
          </p:txBody>
        </p:sp>
      </p:grpSp>
    </p:spTree>
    <p:extLst>
      <p:ext uri="{BB962C8B-B14F-4D97-AF65-F5344CB8AC3E}">
        <p14:creationId xmlns:p14="http://schemas.microsoft.com/office/powerpoint/2010/main" val="3991468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A7E5AF4-A02F-70CF-E099-E24C01272A8D}"/>
              </a:ext>
            </a:extLst>
          </p:cNvPr>
          <p:cNvSpPr/>
          <p:nvPr/>
        </p:nvSpPr>
        <p:spPr>
          <a:xfrm>
            <a:off x="6457907" y="2334023"/>
            <a:ext cx="1356057" cy="320819"/>
          </a:xfrm>
          <a:prstGeom prst="rect">
            <a:avLst/>
          </a:prstGeom>
          <a:solidFill>
            <a:srgbClr val="A7C4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TextBox 6">
            <a:extLst>
              <a:ext uri="{FF2B5EF4-FFF2-40B4-BE49-F238E27FC236}">
                <a16:creationId xmlns:a16="http://schemas.microsoft.com/office/drawing/2014/main" id="{75AD208E-840D-0119-E7D2-872F5AFB9C33}"/>
              </a:ext>
            </a:extLst>
          </p:cNvPr>
          <p:cNvSpPr txBox="1"/>
          <p:nvPr/>
        </p:nvSpPr>
        <p:spPr>
          <a:xfrm>
            <a:off x="4774084" y="2053786"/>
            <a:ext cx="4286786" cy="1200329"/>
          </a:xfrm>
          <a:prstGeom prst="rect">
            <a:avLst/>
          </a:prstGeom>
          <a:noFill/>
        </p:spPr>
        <p:txBody>
          <a:bodyPr wrap="square">
            <a:spAutoFit/>
          </a:bodyPr>
          <a:lstStyle/>
          <a:p>
            <a:r>
              <a:rPr lang="en-MY" b="1" i="0" dirty="0">
                <a:solidFill>
                  <a:srgbClr val="000000"/>
                </a:solidFill>
                <a:effectLst/>
                <a:latin typeface="Manrope" pitchFamily="2" charset="0"/>
              </a:rPr>
              <a:t>How to let donors track their donation from start to </a:t>
            </a:r>
            <a:r>
              <a:rPr lang="en-US" altLang="zh-CN" b="1" i="0" dirty="0">
                <a:solidFill>
                  <a:srgbClr val="000000"/>
                </a:solidFill>
                <a:effectLst/>
                <a:latin typeface="Manrope" pitchFamily="2" charset="0"/>
              </a:rPr>
              <a:t>end</a:t>
            </a:r>
            <a:r>
              <a:rPr lang="en-MY" b="1" i="0" dirty="0">
                <a:solidFill>
                  <a:srgbClr val="000000"/>
                </a:solidFill>
                <a:effectLst/>
                <a:latin typeface="Manrope" pitchFamily="2" charset="0"/>
              </a:rPr>
              <a:t> — ensuring it reaches those who need it most?</a:t>
            </a:r>
            <a:endParaRPr lang="en-MY" b="1" dirty="0">
              <a:latin typeface="Manrope" pitchFamily="2" charset="0"/>
            </a:endParaRPr>
          </a:p>
        </p:txBody>
      </p:sp>
      <p:sp>
        <p:nvSpPr>
          <p:cNvPr id="3" name="Shape 0">
            <a:extLst>
              <a:ext uri="{FF2B5EF4-FFF2-40B4-BE49-F238E27FC236}">
                <a16:creationId xmlns:a16="http://schemas.microsoft.com/office/drawing/2014/main" id="{83169D7D-27C0-F4FF-FE22-A83DAFABD4C8}"/>
              </a:ext>
            </a:extLst>
          </p:cNvPr>
          <p:cNvSpPr/>
          <p:nvPr/>
        </p:nvSpPr>
        <p:spPr>
          <a:xfrm>
            <a:off x="3932491" y="-357188"/>
            <a:ext cx="714375" cy="714375"/>
          </a:xfrm>
          <a:prstGeom prst="ellipse">
            <a:avLst/>
          </a:prstGeom>
          <a:solidFill>
            <a:srgbClr val="FFD458"/>
          </a:solidFill>
          <a:ln/>
        </p:spPr>
        <p:txBody>
          <a:bodyPr/>
          <a:lstStyle/>
          <a:p>
            <a:endParaRPr lang="en-MY"/>
          </a:p>
        </p:txBody>
      </p:sp>
      <p:sp>
        <p:nvSpPr>
          <p:cNvPr id="4" name="Shape 3">
            <a:extLst>
              <a:ext uri="{FF2B5EF4-FFF2-40B4-BE49-F238E27FC236}">
                <a16:creationId xmlns:a16="http://schemas.microsoft.com/office/drawing/2014/main" id="{DB2AE949-1AA8-D519-B5E5-F57AF1DDFC23}"/>
              </a:ext>
            </a:extLst>
          </p:cNvPr>
          <p:cNvSpPr/>
          <p:nvPr/>
        </p:nvSpPr>
        <p:spPr>
          <a:xfrm>
            <a:off x="4112208" y="4608923"/>
            <a:ext cx="952500" cy="952500"/>
          </a:xfrm>
          <a:prstGeom prst="ellipse">
            <a:avLst/>
          </a:prstGeom>
          <a:solidFill>
            <a:srgbClr val="FF6A43"/>
          </a:solidFill>
          <a:ln/>
        </p:spPr>
        <p:txBody>
          <a:bodyPr/>
          <a:lstStyle/>
          <a:p>
            <a:endParaRPr lang="en-MY"/>
          </a:p>
        </p:txBody>
      </p:sp>
      <p:sp>
        <p:nvSpPr>
          <p:cNvPr id="6" name="Shape 5">
            <a:extLst>
              <a:ext uri="{FF2B5EF4-FFF2-40B4-BE49-F238E27FC236}">
                <a16:creationId xmlns:a16="http://schemas.microsoft.com/office/drawing/2014/main" id="{49A15F44-4FE7-6D3A-416B-FFE2A99D45ED}"/>
              </a:ext>
            </a:extLst>
          </p:cNvPr>
          <p:cNvSpPr/>
          <p:nvPr/>
        </p:nvSpPr>
        <p:spPr>
          <a:xfrm>
            <a:off x="-124841" y="468910"/>
            <a:ext cx="714375" cy="714375"/>
          </a:xfrm>
          <a:prstGeom prst="roundRect">
            <a:avLst>
              <a:gd name="adj" fmla="val -128000"/>
            </a:avLst>
          </a:prstGeom>
          <a:solidFill>
            <a:srgbClr val="103DAD"/>
          </a:solidFill>
          <a:ln/>
        </p:spPr>
        <p:txBody>
          <a:bodyPr/>
          <a:lstStyle/>
          <a:p>
            <a:endParaRPr lang="en-MY"/>
          </a:p>
        </p:txBody>
      </p:sp>
      <p:sp>
        <p:nvSpPr>
          <p:cNvPr id="5" name="Shape 4">
            <a:extLst>
              <a:ext uri="{FF2B5EF4-FFF2-40B4-BE49-F238E27FC236}">
                <a16:creationId xmlns:a16="http://schemas.microsoft.com/office/drawing/2014/main" id="{3B47A692-35FA-C9C3-66D4-D49536A926AC}"/>
              </a:ext>
            </a:extLst>
          </p:cNvPr>
          <p:cNvSpPr/>
          <p:nvPr/>
        </p:nvSpPr>
        <p:spPr>
          <a:xfrm>
            <a:off x="589534" y="4905375"/>
            <a:ext cx="238125" cy="238125"/>
          </a:xfrm>
          <a:prstGeom prst="roundRect">
            <a:avLst>
              <a:gd name="adj" fmla="val -384000"/>
            </a:avLst>
          </a:prstGeom>
          <a:solidFill>
            <a:srgbClr val="4A4EDC"/>
          </a:solidFill>
          <a:ln/>
        </p:spPr>
        <p:txBody>
          <a:bodyPr/>
          <a:lstStyle/>
          <a:p>
            <a:endParaRPr lang="en-MY"/>
          </a:p>
        </p:txBody>
      </p:sp>
      <p:cxnSp>
        <p:nvCxnSpPr>
          <p:cNvPr id="10" name="Straight Connector 9">
            <a:extLst>
              <a:ext uri="{FF2B5EF4-FFF2-40B4-BE49-F238E27FC236}">
                <a16:creationId xmlns:a16="http://schemas.microsoft.com/office/drawing/2014/main" id="{A44EFA40-43C8-08BC-FDAD-28450203346F}"/>
              </a:ext>
            </a:extLst>
          </p:cNvPr>
          <p:cNvCxnSpPr>
            <a:cxnSpLocks/>
          </p:cNvCxnSpPr>
          <p:nvPr/>
        </p:nvCxnSpPr>
        <p:spPr>
          <a:xfrm>
            <a:off x="4646866" y="1988017"/>
            <a:ext cx="0" cy="1333650"/>
          </a:xfrm>
          <a:prstGeom prst="line">
            <a:avLst/>
          </a:prstGeom>
          <a:ln w="19050"/>
        </p:spPr>
        <p:style>
          <a:lnRef idx="1">
            <a:schemeClr val="dk1"/>
          </a:lnRef>
          <a:fillRef idx="0">
            <a:schemeClr val="dk1"/>
          </a:fillRef>
          <a:effectRef idx="0">
            <a:schemeClr val="dk1"/>
          </a:effectRef>
          <a:fontRef idx="minor">
            <a:schemeClr val="tx1"/>
          </a:fontRef>
        </p:style>
      </p:cxnSp>
      <p:pic>
        <p:nvPicPr>
          <p:cNvPr id="3074" name="Picture 2" descr="The significance of Almsgiving for Muslims Community">
            <a:extLst>
              <a:ext uri="{FF2B5EF4-FFF2-40B4-BE49-F238E27FC236}">
                <a16:creationId xmlns:a16="http://schemas.microsoft.com/office/drawing/2014/main" id="{9B229A6C-FD07-D7A0-62D4-D1A67A8A5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534" y="1578491"/>
            <a:ext cx="3823854" cy="2150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508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3276389" y="4611510"/>
            <a:ext cx="1190625" cy="1190625"/>
          </a:xfrm>
          <a:prstGeom prst="ellipse">
            <a:avLst/>
          </a:prstGeom>
          <a:solidFill>
            <a:srgbClr val="FF6A43"/>
          </a:solidFill>
          <a:ln/>
        </p:spPr>
        <p:txBody>
          <a:bodyPr/>
          <a:lstStyle/>
          <a:p>
            <a:endParaRPr lang="en-MY"/>
          </a:p>
        </p:txBody>
      </p:sp>
      <p:sp>
        <p:nvSpPr>
          <p:cNvPr id="4" name="Shape 1"/>
          <p:cNvSpPr/>
          <p:nvPr/>
        </p:nvSpPr>
        <p:spPr>
          <a:xfrm>
            <a:off x="7713847" y="3713254"/>
            <a:ext cx="952500" cy="952500"/>
          </a:xfrm>
          <a:prstGeom prst="roundRect">
            <a:avLst>
              <a:gd name="adj" fmla="val -96000"/>
            </a:avLst>
          </a:prstGeom>
          <a:solidFill>
            <a:srgbClr val="FFD458"/>
          </a:solidFill>
          <a:ln/>
        </p:spPr>
        <p:txBody>
          <a:bodyPr/>
          <a:lstStyle/>
          <a:p>
            <a:endParaRPr lang="en-MY"/>
          </a:p>
        </p:txBody>
      </p:sp>
      <p:sp>
        <p:nvSpPr>
          <p:cNvPr id="5" name="Shape 2"/>
          <p:cNvSpPr/>
          <p:nvPr/>
        </p:nvSpPr>
        <p:spPr>
          <a:xfrm>
            <a:off x="358398" y="2807343"/>
            <a:ext cx="238125" cy="238125"/>
          </a:xfrm>
          <a:prstGeom prst="ellipse">
            <a:avLst/>
          </a:prstGeom>
          <a:solidFill>
            <a:srgbClr val="103DAD"/>
          </a:solidFill>
          <a:ln/>
        </p:spPr>
        <p:txBody>
          <a:bodyPr/>
          <a:lstStyle/>
          <a:p>
            <a:endParaRPr lang="en-MY"/>
          </a:p>
        </p:txBody>
      </p:sp>
      <p:sp>
        <p:nvSpPr>
          <p:cNvPr id="6" name="Shape 3"/>
          <p:cNvSpPr/>
          <p:nvPr/>
        </p:nvSpPr>
        <p:spPr>
          <a:xfrm>
            <a:off x="8664601" y="4667589"/>
            <a:ext cx="238125" cy="238125"/>
          </a:xfrm>
          <a:prstGeom prst="roundRect">
            <a:avLst>
              <a:gd name="adj" fmla="val -384000"/>
            </a:avLst>
          </a:prstGeom>
          <a:solidFill>
            <a:srgbClr val="103DAD"/>
          </a:solidFill>
          <a:ln/>
        </p:spPr>
        <p:txBody>
          <a:bodyPr/>
          <a:lstStyle/>
          <a:p>
            <a:endParaRPr lang="en-MY"/>
          </a:p>
        </p:txBody>
      </p:sp>
      <p:sp>
        <p:nvSpPr>
          <p:cNvPr id="7" name="Shape 4"/>
          <p:cNvSpPr/>
          <p:nvPr/>
        </p:nvSpPr>
        <p:spPr>
          <a:xfrm>
            <a:off x="-237533" y="3044815"/>
            <a:ext cx="714375" cy="714375"/>
          </a:xfrm>
          <a:prstGeom prst="roundRect">
            <a:avLst>
              <a:gd name="adj" fmla="val -128000"/>
            </a:avLst>
          </a:prstGeom>
          <a:solidFill>
            <a:srgbClr val="92DD92"/>
          </a:solidFill>
          <a:ln/>
        </p:spPr>
        <p:txBody>
          <a:bodyPr/>
          <a:lstStyle/>
          <a:p>
            <a:endParaRPr lang="en-MY"/>
          </a:p>
        </p:txBody>
      </p:sp>
      <p:sp>
        <p:nvSpPr>
          <p:cNvPr id="8" name="Shape 5"/>
          <p:cNvSpPr/>
          <p:nvPr/>
        </p:nvSpPr>
        <p:spPr>
          <a:xfrm>
            <a:off x="1876346" y="476581"/>
            <a:ext cx="714375" cy="714375"/>
          </a:xfrm>
          <a:prstGeom prst="ellipse">
            <a:avLst/>
          </a:prstGeom>
          <a:solidFill>
            <a:srgbClr val="4A4EDC"/>
          </a:solidFill>
          <a:ln/>
        </p:spPr>
        <p:txBody>
          <a:bodyPr/>
          <a:lstStyle/>
          <a:p>
            <a:endParaRPr lang="en-MY"/>
          </a:p>
        </p:txBody>
      </p:sp>
      <p:pic>
        <p:nvPicPr>
          <p:cNvPr id="9" name="Image 0" descr="https://images.unsplash.com/photo-1505015920881-0f83c2f7c95e?crop=entropy&amp;cs=tinysrgb&amp;fit=max&amp;fm=jpg&amp;ixid=MXwyMTIyMnwwfDF8c2VhcmNofDM1fHxob21lfGVufDB8fHw&amp;ixlib=rb-1.2.1&amp;q=80&amp;w=1080"/>
          <p:cNvPicPr>
            <a:picLocks noChangeAspect="1"/>
          </p:cNvPicPr>
          <p:nvPr/>
        </p:nvPicPr>
        <p:blipFill>
          <a:blip r:embed="rId3"/>
          <a:srcRect t="23258" b="10083"/>
          <a:stretch/>
        </p:blipFill>
        <p:spPr>
          <a:xfrm>
            <a:off x="7477572" y="-427"/>
            <a:ext cx="1190625" cy="1190625"/>
          </a:xfrm>
          <a:prstGeom prst="rect">
            <a:avLst/>
          </a:prstGeom>
        </p:spPr>
      </p:pic>
      <p:sp>
        <p:nvSpPr>
          <p:cNvPr id="10" name="Shape 6"/>
          <p:cNvSpPr/>
          <p:nvPr/>
        </p:nvSpPr>
        <p:spPr>
          <a:xfrm>
            <a:off x="6760647" y="1191411"/>
            <a:ext cx="714375" cy="714375"/>
          </a:xfrm>
          <a:prstGeom prst="roundRect">
            <a:avLst>
              <a:gd name="adj" fmla="val -128000"/>
            </a:avLst>
          </a:prstGeom>
          <a:solidFill>
            <a:srgbClr val="FF8A01"/>
          </a:solidFill>
          <a:ln/>
        </p:spPr>
        <p:txBody>
          <a:bodyPr/>
          <a:lstStyle/>
          <a:p>
            <a:endParaRPr lang="en-MY"/>
          </a:p>
        </p:txBody>
      </p:sp>
      <p:sp>
        <p:nvSpPr>
          <p:cNvPr id="11" name="Text 7"/>
          <p:cNvSpPr/>
          <p:nvPr/>
        </p:nvSpPr>
        <p:spPr>
          <a:xfrm>
            <a:off x="952522" y="1980115"/>
            <a:ext cx="7238956" cy="838180"/>
          </a:xfrm>
          <a:prstGeom prst="rect">
            <a:avLst/>
          </a:prstGeom>
          <a:noFill/>
          <a:ln/>
        </p:spPr>
        <p:txBody>
          <a:bodyPr wrap="square" lIns="0" tIns="0" rIns="0" bIns="0" rtlCol="0" anchor="b"/>
          <a:lstStyle/>
          <a:p>
            <a:pPr algn="ctr">
              <a:lnSpc>
                <a:spcPts val="6600"/>
              </a:lnSpc>
            </a:pPr>
            <a:r>
              <a:rPr lang="en-US" sz="6000" b="1" kern="0" spc="-24" dirty="0">
                <a:solidFill>
                  <a:srgbClr val="000000"/>
                </a:solidFill>
                <a:latin typeface="Manrope" pitchFamily="34" charset="0"/>
                <a:ea typeface="Manrope" pitchFamily="34" charset="-122"/>
                <a:cs typeface="Manrope" pitchFamily="34" charset="-120"/>
              </a:rPr>
              <a:t>The Solution</a:t>
            </a:r>
            <a:endParaRPr lang="en-US" sz="6000" dirty="0"/>
          </a:p>
        </p:txBody>
      </p:sp>
      <p:sp>
        <p:nvSpPr>
          <p:cNvPr id="12" name="Text 8"/>
          <p:cNvSpPr/>
          <p:nvPr/>
        </p:nvSpPr>
        <p:spPr>
          <a:xfrm>
            <a:off x="952522" y="2916230"/>
            <a:ext cx="7238956" cy="152403"/>
          </a:xfrm>
          <a:prstGeom prst="rect">
            <a:avLst/>
          </a:prstGeom>
          <a:noFill/>
          <a:ln/>
        </p:spPr>
        <p:txBody>
          <a:bodyPr wrap="square" lIns="0" tIns="0" rIns="0" bIns="0" rtlCol="0" anchor="t"/>
          <a:lstStyle/>
          <a:p>
            <a:pPr algn="ctr">
              <a:lnSpc>
                <a:spcPts val="1200"/>
              </a:lnSpc>
            </a:pPr>
            <a:r>
              <a:rPr lang="en-MY" sz="800" b="1" kern="0" spc="240" dirty="0">
                <a:solidFill>
                  <a:srgbClr val="7B8193"/>
                </a:solidFill>
                <a:latin typeface="Manrope"/>
              </a:rPr>
              <a:t>A blockchain-powered platform to track, verify, and fulfil zakat donations in real-time.</a:t>
            </a:r>
            <a:endParaRPr lang="en-US" dirty="0">
              <a:solidFill>
                <a:srgbClr val="000000"/>
              </a:solidFill>
              <a:latin typeface="Calibri"/>
              <a:cs typeface="Calibri"/>
            </a:endParaRPr>
          </a:p>
        </p:txBody>
      </p:sp>
    </p:spTree>
    <p:extLst>
      <p:ext uri="{BB962C8B-B14F-4D97-AF65-F5344CB8AC3E}">
        <p14:creationId xmlns:p14="http://schemas.microsoft.com/office/powerpoint/2010/main" val="152830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88087C6-CF6E-35C6-6967-AE4F3DA70951}"/>
              </a:ext>
            </a:extLst>
          </p:cNvPr>
          <p:cNvSpPr/>
          <p:nvPr/>
        </p:nvSpPr>
        <p:spPr>
          <a:xfrm>
            <a:off x="931322" y="2898348"/>
            <a:ext cx="4150818" cy="2286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Rectangle 15">
            <a:extLst>
              <a:ext uri="{FF2B5EF4-FFF2-40B4-BE49-F238E27FC236}">
                <a16:creationId xmlns:a16="http://schemas.microsoft.com/office/drawing/2014/main" id="{12E79EE3-D2D4-5EC2-8E5D-FF1144FEE9EA}"/>
              </a:ext>
            </a:extLst>
          </p:cNvPr>
          <p:cNvSpPr/>
          <p:nvPr/>
        </p:nvSpPr>
        <p:spPr>
          <a:xfrm>
            <a:off x="5082140" y="2117284"/>
            <a:ext cx="540049" cy="2286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Rectangle 1">
            <a:extLst>
              <a:ext uri="{FF2B5EF4-FFF2-40B4-BE49-F238E27FC236}">
                <a16:creationId xmlns:a16="http://schemas.microsoft.com/office/drawing/2014/main" id="{E6FF04BF-1A79-F856-A4F6-B57A2979476A}"/>
              </a:ext>
            </a:extLst>
          </p:cNvPr>
          <p:cNvSpPr/>
          <p:nvPr/>
        </p:nvSpPr>
        <p:spPr>
          <a:xfrm>
            <a:off x="3477490" y="2099828"/>
            <a:ext cx="1156856" cy="228600"/>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 name="Rectangle 16">
            <a:extLst>
              <a:ext uri="{FF2B5EF4-FFF2-40B4-BE49-F238E27FC236}">
                <a16:creationId xmlns:a16="http://schemas.microsoft.com/office/drawing/2014/main" id="{B8A65915-DDB2-A883-A0B3-F7E7778D94F1}"/>
              </a:ext>
            </a:extLst>
          </p:cNvPr>
          <p:cNvSpPr/>
          <p:nvPr/>
        </p:nvSpPr>
        <p:spPr>
          <a:xfrm>
            <a:off x="4274128" y="2625236"/>
            <a:ext cx="1283240" cy="2286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 name="Text 1"/>
          <p:cNvSpPr/>
          <p:nvPr/>
        </p:nvSpPr>
        <p:spPr>
          <a:xfrm>
            <a:off x="456400" y="2098999"/>
            <a:ext cx="5165789" cy="1186761"/>
          </a:xfrm>
          <a:prstGeom prst="rect">
            <a:avLst/>
          </a:prstGeom>
          <a:noFill/>
          <a:ln/>
        </p:spPr>
        <p:txBody>
          <a:bodyPr wrap="square" lIns="0" tIns="0" rIns="0" bIns="0" rtlCol="0" anchor="t"/>
          <a:lstStyle/>
          <a:p>
            <a:pPr algn="ctr"/>
            <a:r>
              <a:rPr lang="en-MY" sz="1700" b="1" dirty="0">
                <a:solidFill>
                  <a:srgbClr val="000000"/>
                </a:solidFill>
                <a:latin typeface="Manrope" pitchFamily="34" charset="0"/>
                <a:ea typeface="Manrope" pitchFamily="34" charset="-122"/>
                <a:cs typeface="Manrope" pitchFamily="34" charset="-120"/>
              </a:rPr>
              <a:t>At </a:t>
            </a:r>
            <a:r>
              <a:rPr lang="en-MY" sz="1700" b="1" dirty="0" err="1">
                <a:solidFill>
                  <a:srgbClr val="000000"/>
                </a:solidFill>
                <a:latin typeface="Manrope" pitchFamily="34" charset="0"/>
                <a:ea typeface="Manrope" pitchFamily="34" charset="-122"/>
                <a:cs typeface="Manrope" pitchFamily="34" charset="-120"/>
              </a:rPr>
              <a:t>ZakatChain</a:t>
            </a:r>
            <a:r>
              <a:rPr lang="en-MY" sz="1700" b="1" dirty="0">
                <a:solidFill>
                  <a:srgbClr val="000000"/>
                </a:solidFill>
                <a:latin typeface="Manrope" pitchFamily="34" charset="0"/>
                <a:ea typeface="Manrope" pitchFamily="34" charset="-122"/>
                <a:cs typeface="Manrope" pitchFamily="34" charset="-120"/>
              </a:rPr>
              <a:t>, we are using blockchain and </a:t>
            </a:r>
            <a:r>
              <a:rPr lang="en-MY" sz="1700" b="1" dirty="0" err="1">
                <a:solidFill>
                  <a:srgbClr val="000000"/>
                </a:solidFill>
                <a:latin typeface="Manrope" pitchFamily="34" charset="0"/>
                <a:ea typeface="Manrope" pitchFamily="34" charset="-122"/>
                <a:cs typeface="Manrope" pitchFamily="34" charset="-120"/>
              </a:rPr>
              <a:t>IPFS</a:t>
            </a:r>
            <a:r>
              <a:rPr lang="en-MY" sz="1700" b="1" dirty="0">
                <a:solidFill>
                  <a:srgbClr val="000000"/>
                </a:solidFill>
                <a:latin typeface="Manrope" pitchFamily="34" charset="0"/>
                <a:ea typeface="Manrope" pitchFamily="34" charset="-122"/>
                <a:cs typeface="Manrope" pitchFamily="34" charset="-120"/>
              </a:rPr>
              <a:t> to verify recipients, organizations, track donations, and confirm </a:t>
            </a:r>
            <a:r>
              <a:rPr lang="en-MY" sz="1700" b="1" dirty="0" err="1">
                <a:solidFill>
                  <a:srgbClr val="000000"/>
                </a:solidFill>
                <a:latin typeface="Manrope" pitchFamily="34" charset="0"/>
                <a:ea typeface="Manrope" pitchFamily="34" charset="-122"/>
                <a:cs typeface="Manrope" pitchFamily="34" charset="-120"/>
              </a:rPr>
              <a:t>fulfillment</a:t>
            </a:r>
            <a:r>
              <a:rPr lang="en-MY" sz="1700" b="1" dirty="0">
                <a:solidFill>
                  <a:srgbClr val="000000"/>
                </a:solidFill>
                <a:latin typeface="Manrope" pitchFamily="34" charset="0"/>
                <a:ea typeface="Manrope" pitchFamily="34" charset="-122"/>
                <a:cs typeface="Manrope" pitchFamily="34" charset="-120"/>
              </a:rPr>
              <a:t> — all on-chain</a:t>
            </a:r>
            <a:r>
              <a:rPr lang="en-US" altLang="zh-CN" sz="1700" b="1" dirty="0">
                <a:solidFill>
                  <a:srgbClr val="000000"/>
                </a:solidFill>
                <a:latin typeface="Manrope" pitchFamily="34" charset="0"/>
                <a:ea typeface="Manrope" pitchFamily="34" charset="-122"/>
                <a:cs typeface="Manrope" pitchFamily="34" charset="-120"/>
              </a:rPr>
              <a:t>.</a:t>
            </a:r>
            <a:endParaRPr lang="en-MY" sz="1700" b="1" dirty="0">
              <a:solidFill>
                <a:srgbClr val="000000"/>
              </a:solidFill>
              <a:latin typeface="Manrope" pitchFamily="34" charset="0"/>
              <a:ea typeface="Manrope" pitchFamily="34" charset="-122"/>
              <a:cs typeface="Manrope" pitchFamily="34" charset="-120"/>
            </a:endParaRPr>
          </a:p>
          <a:p>
            <a:pPr algn="ctr"/>
            <a:r>
              <a:rPr lang="en-MY" sz="1700" b="1" dirty="0">
                <a:solidFill>
                  <a:srgbClr val="000000"/>
                </a:solidFill>
                <a:latin typeface="Manrope" pitchFamily="34" charset="0"/>
                <a:ea typeface="Manrope" pitchFamily="34" charset="-122"/>
                <a:cs typeface="Manrope" pitchFamily="34" charset="-120"/>
              </a:rPr>
              <a:t>Join us in changing charity for everyone.</a:t>
            </a:r>
            <a:endParaRPr lang="en-US" sz="1688" dirty="0"/>
          </a:p>
        </p:txBody>
      </p:sp>
      <p:sp>
        <p:nvSpPr>
          <p:cNvPr id="3" name="Shape 0"/>
          <p:cNvSpPr/>
          <p:nvPr/>
        </p:nvSpPr>
        <p:spPr>
          <a:xfrm>
            <a:off x="5668565" y="644131"/>
            <a:ext cx="952500" cy="952500"/>
          </a:xfrm>
          <a:prstGeom prst="ellipse">
            <a:avLst/>
          </a:prstGeom>
          <a:solidFill>
            <a:srgbClr val="FFD458"/>
          </a:solidFill>
          <a:ln/>
        </p:spPr>
        <p:txBody>
          <a:bodyPr/>
          <a:lstStyle/>
          <a:p>
            <a:endParaRPr lang="en-MY"/>
          </a:p>
        </p:txBody>
      </p:sp>
      <p:pic>
        <p:nvPicPr>
          <p:cNvPr id="4" name="Image 0"/>
          <p:cNvPicPr>
            <a:picLocks noChangeAspect="1"/>
          </p:cNvPicPr>
          <p:nvPr/>
        </p:nvPicPr>
        <p:blipFill>
          <a:blip r:embed="rId3"/>
          <a:srcRect l="31392" r="31392"/>
          <a:stretch/>
        </p:blipFill>
        <p:spPr>
          <a:xfrm>
            <a:off x="6076912" y="237456"/>
            <a:ext cx="2827281" cy="4667058"/>
          </a:xfrm>
          <a:prstGeom prst="rect">
            <a:avLst/>
          </a:prstGeom>
        </p:spPr>
      </p:pic>
      <p:sp>
        <p:nvSpPr>
          <p:cNvPr id="6" name="Shape 2"/>
          <p:cNvSpPr/>
          <p:nvPr/>
        </p:nvSpPr>
        <p:spPr>
          <a:xfrm>
            <a:off x="368745" y="3478596"/>
            <a:ext cx="476250" cy="476250"/>
          </a:xfrm>
          <a:prstGeom prst="ellipse">
            <a:avLst/>
          </a:prstGeom>
          <a:solidFill>
            <a:srgbClr val="103DAD"/>
          </a:solidFill>
          <a:ln/>
        </p:spPr>
        <p:txBody>
          <a:bodyPr/>
          <a:lstStyle/>
          <a:p>
            <a:endParaRPr lang="en-MY"/>
          </a:p>
        </p:txBody>
      </p:sp>
      <p:sp>
        <p:nvSpPr>
          <p:cNvPr id="7" name="Shape 3"/>
          <p:cNvSpPr/>
          <p:nvPr/>
        </p:nvSpPr>
        <p:spPr>
          <a:xfrm>
            <a:off x="6434100" y="4670246"/>
            <a:ext cx="476250" cy="476250"/>
          </a:xfrm>
          <a:prstGeom prst="roundRect">
            <a:avLst>
              <a:gd name="adj" fmla="val -192000"/>
            </a:avLst>
          </a:prstGeom>
          <a:solidFill>
            <a:srgbClr val="FFA8B7"/>
          </a:solidFill>
          <a:ln/>
        </p:spPr>
        <p:txBody>
          <a:bodyPr/>
          <a:lstStyle/>
          <a:p>
            <a:endParaRPr lang="en-MY"/>
          </a:p>
        </p:txBody>
      </p:sp>
      <p:sp>
        <p:nvSpPr>
          <p:cNvPr id="8" name="Shape 4"/>
          <p:cNvSpPr/>
          <p:nvPr/>
        </p:nvSpPr>
        <p:spPr>
          <a:xfrm>
            <a:off x="-82600" y="3955299"/>
            <a:ext cx="714375" cy="714375"/>
          </a:xfrm>
          <a:prstGeom prst="roundRect">
            <a:avLst>
              <a:gd name="adj" fmla="val -128000"/>
            </a:avLst>
          </a:prstGeom>
          <a:solidFill>
            <a:srgbClr val="FF8A01"/>
          </a:solidFill>
          <a:ln/>
        </p:spPr>
        <p:txBody>
          <a:bodyPr/>
          <a:lstStyle/>
          <a:p>
            <a:endParaRPr lang="en-MY"/>
          </a:p>
        </p:txBody>
      </p:sp>
      <p:sp>
        <p:nvSpPr>
          <p:cNvPr id="9" name="Shape 5"/>
          <p:cNvSpPr/>
          <p:nvPr/>
        </p:nvSpPr>
        <p:spPr>
          <a:xfrm>
            <a:off x="7956723" y="-716409"/>
            <a:ext cx="1190625" cy="1190625"/>
          </a:xfrm>
          <a:prstGeom prst="roundRect">
            <a:avLst>
              <a:gd name="adj" fmla="val -76800"/>
            </a:avLst>
          </a:prstGeom>
          <a:solidFill>
            <a:srgbClr val="3F9AF7"/>
          </a:solidFill>
          <a:ln/>
        </p:spPr>
        <p:txBody>
          <a:bodyPr/>
          <a:lstStyle/>
          <a:p>
            <a:endParaRPr lang="en-MY"/>
          </a:p>
        </p:txBody>
      </p:sp>
      <p:sp>
        <p:nvSpPr>
          <p:cNvPr id="10" name="Shape 6"/>
          <p:cNvSpPr/>
          <p:nvPr/>
        </p:nvSpPr>
        <p:spPr>
          <a:xfrm>
            <a:off x="7849719" y="474806"/>
            <a:ext cx="238125" cy="238125"/>
          </a:xfrm>
          <a:prstGeom prst="ellipse">
            <a:avLst/>
          </a:prstGeom>
          <a:solidFill>
            <a:srgbClr val="FF8A01"/>
          </a:solidFill>
          <a:ln/>
        </p:spPr>
        <p:txBody>
          <a:bodyPr/>
          <a:lstStyle/>
          <a:p>
            <a:endParaRPr lang="en-MY"/>
          </a:p>
        </p:txBody>
      </p:sp>
      <p:sp>
        <p:nvSpPr>
          <p:cNvPr id="11" name="Text 7"/>
          <p:cNvSpPr/>
          <p:nvPr/>
        </p:nvSpPr>
        <p:spPr>
          <a:xfrm>
            <a:off x="667602" y="1713780"/>
            <a:ext cx="4743386" cy="152403"/>
          </a:xfrm>
          <a:prstGeom prst="rect">
            <a:avLst/>
          </a:prstGeom>
          <a:noFill/>
          <a:ln/>
        </p:spPr>
        <p:txBody>
          <a:bodyPr wrap="square" lIns="0" tIns="0" rIns="0" bIns="0" rtlCol="0" anchor="t"/>
          <a:lstStyle/>
          <a:p>
            <a:pPr algn="ctr">
              <a:lnSpc>
                <a:spcPts val="1200"/>
              </a:lnSpc>
            </a:pPr>
            <a:r>
              <a:rPr lang="en-US" sz="800" b="1" kern="0" spc="240" dirty="0">
                <a:solidFill>
                  <a:srgbClr val="7B8193"/>
                </a:solidFill>
                <a:latin typeface="Manrope" pitchFamily="34" charset="0"/>
                <a:ea typeface="Manrope" pitchFamily="34" charset="-122"/>
                <a:cs typeface="Manrope" pitchFamily="34" charset="-120"/>
              </a:rPr>
              <a:t>VISION AND VALUE PROPOSITION</a:t>
            </a:r>
            <a:endParaRPr lang="en-US" sz="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F29B1749-0602-B688-A0B6-28F9454840A6}"/>
              </a:ext>
            </a:extLst>
          </p:cNvPr>
          <p:cNvPicPr>
            <a:picLocks noChangeAspect="1"/>
          </p:cNvPicPr>
          <p:nvPr/>
        </p:nvPicPr>
        <p:blipFill>
          <a:blip r:embed="rId2"/>
          <a:stretch>
            <a:fillRect/>
          </a:stretch>
        </p:blipFill>
        <p:spPr>
          <a:xfrm>
            <a:off x="0" y="212"/>
            <a:ext cx="9144000" cy="5143075"/>
          </a:xfrm>
          <a:prstGeom prst="rect">
            <a:avLst/>
          </a:prstGeom>
        </p:spPr>
      </p:pic>
    </p:spTree>
    <p:extLst>
      <p:ext uri="{BB962C8B-B14F-4D97-AF65-F5344CB8AC3E}">
        <p14:creationId xmlns:p14="http://schemas.microsoft.com/office/powerpoint/2010/main" val="30614161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TotalTime>
  <Words>457</Words>
  <Application>Microsoft Office PowerPoint</Application>
  <PresentationFormat>On-screen Show (16:9)</PresentationFormat>
  <Paragraphs>51</Paragraphs>
  <Slides>19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Manrope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presentation</dc:title>
  <dc:subject>PptxGenJS Presentation</dc:subject>
  <dc:creator>Pitch Software GmbH</dc:creator>
  <cp:lastModifiedBy>LEE WEI SONG</cp:lastModifiedBy>
  <cp:revision>11</cp:revision>
  <dcterms:created xsi:type="dcterms:W3CDTF">2024-05-13T10:30:40Z</dcterms:created>
  <dcterms:modified xsi:type="dcterms:W3CDTF">2025-04-12T15:29:38Z</dcterms:modified>
</cp:coreProperties>
</file>